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306" r:id="rId3"/>
    <p:sldId id="446" r:id="rId4"/>
    <p:sldId id="447" r:id="rId5"/>
    <p:sldId id="448" r:id="rId6"/>
    <p:sldId id="449" r:id="rId7"/>
    <p:sldId id="450" r:id="rId8"/>
    <p:sldId id="451" r:id="rId9"/>
    <p:sldId id="453" r:id="rId10"/>
    <p:sldId id="452" r:id="rId11"/>
    <p:sldId id="454" r:id="rId12"/>
    <p:sldId id="455" r:id="rId13"/>
    <p:sldId id="456" r:id="rId14"/>
    <p:sldId id="310" r:id="rId15"/>
    <p:sldId id="312" r:id="rId16"/>
    <p:sldId id="314" r:id="rId17"/>
    <p:sldId id="315" r:id="rId18"/>
    <p:sldId id="330" r:id="rId19"/>
    <p:sldId id="458" r:id="rId20"/>
    <p:sldId id="459" r:id="rId21"/>
    <p:sldId id="460" r:id="rId22"/>
    <p:sldId id="461" r:id="rId23"/>
    <p:sldId id="462" r:id="rId24"/>
    <p:sldId id="463" r:id="rId25"/>
    <p:sldId id="464" r:id="rId26"/>
    <p:sldId id="465" r:id="rId27"/>
    <p:sldId id="457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171"/>
    <p:restoredTop sz="67266"/>
  </p:normalViewPr>
  <p:slideViewPr>
    <p:cSldViewPr snapToGrid="0" snapToObjects="1">
      <p:cViewPr>
        <p:scale>
          <a:sx n="55" d="100"/>
          <a:sy n="55" d="100"/>
        </p:scale>
        <p:origin x="90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DC547E-29C9-2544-8CA9-4791EC5026C2}" type="datetimeFigureOut">
              <a:rPr kumimoji="1" lang="zh-CN" altLang="en-US" smtClean="0"/>
              <a:t>2021/7/7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D68B17-AD44-3A4C-9091-B958D5DFF3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4207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D68B17-AD44-3A4C-9091-B958D5DFF38F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0350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9831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28048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81862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3693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94223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26425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01344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31501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12983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9135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92213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03673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40735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86035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29371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48708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13498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87900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D68B17-AD44-3A4C-9091-B958D5DFF38F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6753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1085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8265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1363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90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7836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0599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E54DB-6F06-EF49-9751-FF8BFF57AFA1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056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47669A-7B47-C040-8E8A-D4FC82970D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1124D3E-BCA6-8142-94F4-9F31EEBF3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338F5F-8F88-114E-A978-CFCFEF4C2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  <a:t>2021/7/7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CB816A-0D4A-6D49-BCDE-96B1C0AC3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CD6DF8-E347-3945-8576-4A519AC5A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0919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E80711-B92A-634D-AF67-F0A42A3AB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945ED88-4E1B-B540-856E-D873A69904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B976CD-7E5A-D945-8929-D6C9416E9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  <a:t>2021/7/7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7D74AC-00AD-4345-A5C5-CDE97350E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EF864D-A0B8-AF40-9865-20436F599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9187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5098A61-107A-F247-9742-D15DC978AC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0DBB330-53F4-6040-AD76-0F15456700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D8D7D4-21E8-3743-AC9C-F29347316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  <a:t>2021/7/7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7ABD50-9A1C-1B40-8876-6C0BDC433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B25E68-DE97-EC4B-9CD9-9B2D398F8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5117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80668B-52DB-6D4E-A2D3-9A73A4A70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9AA99E-4F7E-8A43-A8A3-9C79A4E10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D94FE5-ED00-3A45-A8DB-F0600219A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  <a:t>2021/7/7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18D984-5559-BD44-94CB-E3DA98A0F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E23821-0BEB-ED4E-BD02-7AC2FE85C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6155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EC4193-EF0D-1741-AF27-8C717F49B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E242BF-D61C-3D4F-86D7-1FE7D2A18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DB2B23-1210-5443-8EB9-E1173CC98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  <a:t>2021/7/7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2D9E61-1EAF-EC46-A180-42BC3CF39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57DA1D-2FFE-084F-80FD-757DCEF49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9319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FDDEE8-5172-A24E-86C1-16D821FA7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BC1749-68A1-5E44-97FE-BA46244DF8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B521C2-B233-D64B-B096-D281B5D3C7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8ADCE6-9212-3A45-A924-53FC01CAA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  <a:t>2021/7/7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32D48E-21DF-DF41-8A41-1CA6F345E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CE9A80-6B9B-6541-927F-D5C7FA080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1328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860592-1D5C-9948-B4DC-710E75F85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0D2501-66CF-5345-92F9-B5222E2D6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97B012E-04B8-4843-913C-083E8BB21A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EC2016F-032B-F14F-8EF4-79820D2F48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37B4FC2-343D-1A45-B043-1DC3A85AED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EF10911-FC10-1D41-9259-8123E7D23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  <a:t>2021/7/7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3CF0009-028F-6545-BF73-B0B0106E7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0F02E5C-EFCF-AB46-B10A-DB824140C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0900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441B72-26A2-9A49-BD37-CC7011382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58F1852-BD94-774D-91CC-C5EAE4C26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  <a:t>2021/7/7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F2E307D-A5FA-7944-8AE8-C02ACB7D1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D89B426-219E-894F-B8C3-EEB88A281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7572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1A35862-DD75-E94B-A492-794A64BA7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  <a:t>2021/7/7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A58774D-7441-EF4A-8E8A-B257083D1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996BA9-8624-4C4A-8497-38D162FA5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1744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5917BE-A9FA-234E-B427-31B7159F7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C9FBE3-2D7A-1546-9E8A-2C104D404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A05273-4E7B-4343-ADB0-D57396662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FEB9BBE-1E3F-7F48-98E4-25F9C68FA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  <a:t>2021/7/7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D42A02-96DB-E84E-8141-3719E8A1F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D3E5FA-FB54-2041-8E63-931A2201B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7318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8AE6D5-9555-5F4F-B991-E5D3FAAD7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BF84096-E12E-1647-94DD-30A80FB451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0D65EDC-C71D-0A40-B832-B5662AE5DA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0081BC-ED90-454A-B52D-2B5EC3A0D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  <a:t>2021/7/7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90161DE-A539-DE45-9D59-3388559C8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226D317-B884-9C43-94D1-2CE6C58E1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5292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520E120-FC16-7943-BDB3-9AFD3987D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7D99E2-471B-6A4B-A0E2-41B8C535D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3FD39E-0D18-844E-B22C-06A5568332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772DA-D5CE-A446-9C8D-1215FF0C4978}" type="datetimeFigureOut">
              <a:rPr kumimoji="1" lang="zh-CN" altLang="en-US" smtClean="0"/>
              <a:t>2021/7/7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F66EAA-4092-BA41-9EA9-3F1A9EA62F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02A42E-DD6B-6E49-B806-71EF155627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95088-855F-0E4A-BB40-608E3F6ECD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8850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tiff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tiff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2AB608-8944-984D-8FAA-FB92450A4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2469"/>
            <a:ext cx="12192000" cy="663225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D1C8E82-ABA4-ED4D-A1DE-DCD8FD52E11B}"/>
              </a:ext>
            </a:extLst>
          </p:cNvPr>
          <p:cNvSpPr txBox="1"/>
          <p:nvPr/>
        </p:nvSpPr>
        <p:spPr>
          <a:xfrm>
            <a:off x="976425" y="1212469"/>
            <a:ext cx="102391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err="1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vCNN</a:t>
            </a: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Verifiable Convolutional Neural </a:t>
            </a:r>
          </a:p>
          <a:p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Network based on </a:t>
            </a:r>
            <a:r>
              <a:rPr lang="en-US" altLang="zh-CN" sz="4000" b="1" dirty="0" err="1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zk</a:t>
            </a: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-SNARKs</a:t>
            </a:r>
            <a:endParaRPr lang="zh-CN" altLang="en-US" sz="40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E063B4-84F7-B040-A67F-D8C0FC6E8FBE}"/>
              </a:ext>
            </a:extLst>
          </p:cNvPr>
          <p:cNvSpPr txBox="1"/>
          <p:nvPr/>
        </p:nvSpPr>
        <p:spPr>
          <a:xfrm>
            <a:off x="8653715" y="3429000"/>
            <a:ext cx="17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汇报人：陆涛</a:t>
            </a:r>
          </a:p>
        </p:txBody>
      </p:sp>
    </p:spTree>
    <p:extLst>
      <p:ext uri="{BB962C8B-B14F-4D97-AF65-F5344CB8AC3E}">
        <p14:creationId xmlns:p14="http://schemas.microsoft.com/office/powerpoint/2010/main" val="3147491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14019EA6-D61E-6A42-B29F-1EF61435B2AB}"/>
              </a:ext>
            </a:extLst>
          </p:cNvPr>
          <p:cNvSpPr/>
          <p:nvPr/>
        </p:nvSpPr>
        <p:spPr>
          <a:xfrm>
            <a:off x="2894642" y="141366"/>
            <a:ext cx="64027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 language and NP language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52016AC-D112-6A46-959E-9A7F679CBAE3}"/>
              </a:ext>
            </a:extLst>
          </p:cNvPr>
          <p:cNvSpPr/>
          <p:nvPr/>
        </p:nvSpPr>
        <p:spPr>
          <a:xfrm>
            <a:off x="717175" y="1164134"/>
            <a:ext cx="9592235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" altLang="zh-CN" sz="28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 languages in P are in NP</a:t>
            </a:r>
          </a:p>
          <a:p>
            <a:endParaRPr lang="en" altLang="zh-CN" sz="28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AutoNum type="arabicPeriod" startAt="2"/>
            </a:pPr>
            <a:r>
              <a:rPr lang="en" altLang="zh-CN" sz="28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zh-CN" altLang="en-US" sz="28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</a:t>
            </a:r>
            <a:r>
              <a:rPr lang="zh-CN" altLang="en-US" sz="28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statements</a:t>
            </a:r>
            <a:r>
              <a:rPr lang="zh-CN" altLang="en-US" sz="28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</a:t>
            </a:r>
            <a:r>
              <a:rPr lang="zh-CN" altLang="en-US" sz="28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</a:t>
            </a:r>
            <a:r>
              <a:rPr lang="zh-CN" altLang="en-US" sz="28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language</a:t>
            </a:r>
            <a:r>
              <a:rPr lang="zh-CN" altLang="en-US" sz="28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</a:t>
            </a:r>
            <a:r>
              <a:rPr lang="zh-CN" altLang="en-US" sz="28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</a:t>
            </a:r>
            <a:r>
              <a:rPr lang="zh-CN" altLang="en-US" sz="28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accepted</a:t>
            </a:r>
            <a:r>
              <a:rPr lang="zh-CN" altLang="en-US" sz="28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</a:t>
            </a:r>
            <a:r>
              <a:rPr lang="zh-CN" altLang="en-US" sz="28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polynomial time</a:t>
            </a:r>
            <a:r>
              <a:rPr lang="zh-CN" altLang="en-US" sz="28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" altLang="zh-CN" sz="28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program. This  language belong to P.</a:t>
            </a:r>
          </a:p>
          <a:p>
            <a:pPr marL="514350" indent="-514350">
              <a:buAutoNum type="arabicPeriod" startAt="2"/>
            </a:pPr>
            <a:endParaRPr lang="en" altLang="zh-CN" sz="28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Tx/>
              <a:buAutoNum type="arabicPeriod" startAt="2"/>
            </a:pPr>
            <a:r>
              <a:rPr lang="en" altLang="zh-CN" sz="28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 statements in one NP language may be   accepted by a polynomial time program.</a:t>
            </a:r>
          </a:p>
          <a:p>
            <a:pPr marL="514350" indent="-514350">
              <a:buFontTx/>
              <a:buAutoNum type="arabicPeriod" startAt="2"/>
            </a:pPr>
            <a:endParaRPr lang="en" altLang="zh-CN" sz="28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Tx/>
              <a:buAutoNum type="arabicPeriod" startAt="2"/>
            </a:pPr>
            <a:r>
              <a:rPr lang="en" altLang="zh-CN" sz="28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 there is a language where one statement can be accepted by none of a polynomial time programs, we can prove NP != P</a:t>
            </a:r>
          </a:p>
          <a:p>
            <a:pPr marL="514350" indent="-514350">
              <a:buFontTx/>
              <a:buAutoNum type="arabicPeriod" startAt="2"/>
            </a:pPr>
            <a:endParaRPr lang="en" altLang="zh-CN" sz="28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3301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14019EA6-D61E-6A42-B29F-1EF61435B2AB}"/>
              </a:ext>
            </a:extLst>
          </p:cNvPr>
          <p:cNvSpPr/>
          <p:nvPr/>
        </p:nvSpPr>
        <p:spPr>
          <a:xfrm>
            <a:off x="4896793" y="195154"/>
            <a:ext cx="23984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Reduction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4346425-30DC-CF46-B96E-4D4C8641D635}"/>
              </a:ext>
            </a:extLst>
          </p:cNvPr>
          <p:cNvSpPr/>
          <p:nvPr/>
        </p:nvSpPr>
        <p:spPr>
          <a:xfrm>
            <a:off x="3012141" y="1685364"/>
            <a:ext cx="1111623" cy="9861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杭州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83EFF33-1C88-574D-8DB7-00276EB58C93}"/>
              </a:ext>
            </a:extLst>
          </p:cNvPr>
          <p:cNvSpPr/>
          <p:nvPr/>
        </p:nvSpPr>
        <p:spPr>
          <a:xfrm>
            <a:off x="9977718" y="1685364"/>
            <a:ext cx="1111623" cy="9861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</a:t>
            </a: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726B25D2-8C29-5D4C-91A4-AE89A044A8F6}"/>
              </a:ext>
            </a:extLst>
          </p:cNvPr>
          <p:cNvCxnSpPr>
            <a:cxnSpLocks/>
          </p:cNvCxnSpPr>
          <p:nvPr/>
        </p:nvCxnSpPr>
        <p:spPr>
          <a:xfrm>
            <a:off x="4500281" y="2178423"/>
            <a:ext cx="52712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A5226ECC-CDE0-6240-8FFE-622A5D7819D2}"/>
              </a:ext>
            </a:extLst>
          </p:cNvPr>
          <p:cNvSpPr/>
          <p:nvPr/>
        </p:nvSpPr>
        <p:spPr>
          <a:xfrm>
            <a:off x="878629" y="1886035"/>
            <a:ext cx="13805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问题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0D84E81-9AFB-AD40-A9A1-6ABC4E4D54EE}"/>
              </a:ext>
            </a:extLst>
          </p:cNvPr>
          <p:cNvSpPr/>
          <p:nvPr/>
        </p:nvSpPr>
        <p:spPr>
          <a:xfrm>
            <a:off x="878629" y="3634153"/>
            <a:ext cx="925148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问题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如何买一张杭州到北京的飞机票？</a:t>
            </a:r>
            <a:endParaRPr lang="en-US" altLang="zh-CN" sz="32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问题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可以规约到 问题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  <a:p>
            <a:endParaRPr lang="en-US" altLang="zh-CN" sz="32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如果可以解决问题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就可以解决 问题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85302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14019EA6-D61E-6A42-B29F-1EF61435B2AB}"/>
              </a:ext>
            </a:extLst>
          </p:cNvPr>
          <p:cNvSpPr/>
          <p:nvPr/>
        </p:nvSpPr>
        <p:spPr>
          <a:xfrm>
            <a:off x="4896793" y="195154"/>
            <a:ext cx="23984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Reduction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F5D822D-F346-FF46-883E-6A3D0A829B80}"/>
              </a:ext>
            </a:extLst>
          </p:cNvPr>
          <p:cNvSpPr/>
          <p:nvPr/>
        </p:nvSpPr>
        <p:spPr>
          <a:xfrm>
            <a:off x="1039905" y="1241176"/>
            <a:ext cx="891091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en-US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r>
              <a:rPr lang="en-US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&lt;G</a:t>
            </a:r>
            <a:r>
              <a:rPr lang="en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s, t&gt; | G is a directed graph</a:t>
            </a:r>
            <a:r>
              <a:rPr lang="zh-CN" altLang="en-US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with a Hamiltonian path from s to t}</a:t>
            </a:r>
          </a:p>
          <a:p>
            <a:endParaRPr lang="en-US" altLang="zh-CN" sz="24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L4: </a:t>
            </a:r>
            <a:r>
              <a:rPr lang="en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SAT = {&lt;t&gt;| t is a satisfiable Boolean formula}.</a:t>
            </a:r>
          </a:p>
          <a:p>
            <a:endParaRPr lang="en" altLang="zh-CN" sz="24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^</a:t>
            </a:r>
            <a:r>
              <a:rPr lang="en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y) v (~x ^ ~y)     in SAT       (x = true  y = true)</a:t>
            </a:r>
          </a:p>
          <a:p>
            <a:r>
              <a:rPr lang="en-US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b = (x ^ y) ^ (~x ^ ~y)    not in SAT</a:t>
            </a:r>
            <a:endParaRPr lang="en" altLang="zh-CN" sz="24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en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THEOREM:</a:t>
            </a:r>
          </a:p>
          <a:p>
            <a:endParaRPr lang="en" altLang="zh-CN" sz="24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 L3 can be reduced to L4 and there is a polynomial   time program that can check whether or not  a string &lt;t&gt; is in L4, there is a polynomial time program that can check whether a string &lt;G, s, t&gt; is in L3.</a:t>
            </a:r>
          </a:p>
        </p:txBody>
      </p:sp>
    </p:spTree>
    <p:extLst>
      <p:ext uri="{BB962C8B-B14F-4D97-AF65-F5344CB8AC3E}">
        <p14:creationId xmlns:p14="http://schemas.microsoft.com/office/powerpoint/2010/main" val="2601433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14019EA6-D61E-6A42-B29F-1EF61435B2AB}"/>
              </a:ext>
            </a:extLst>
          </p:cNvPr>
          <p:cNvSpPr/>
          <p:nvPr/>
        </p:nvSpPr>
        <p:spPr>
          <a:xfrm>
            <a:off x="4896793" y="195154"/>
            <a:ext cx="23984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Reduction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E0A375-E0F3-3C46-BC61-B3F3F8B56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67" y="797859"/>
            <a:ext cx="10835664" cy="31735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563068C-A5B5-A64E-ADFB-5A5628060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5206" y="3684494"/>
            <a:ext cx="5101038" cy="31735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2F138CF-6B9A-0240-AB2A-F9C20912581A}"/>
                  </a:ext>
                </a:extLst>
              </p:cNvPr>
              <p:cNvSpPr/>
              <p:nvPr/>
            </p:nvSpPr>
            <p:spPr>
              <a:xfrm>
                <a:off x="-127275" y="4500643"/>
                <a:ext cx="8661675" cy="19697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∃ </m:t>
                      </m:r>
                      <m:r>
                        <a:rPr lang="en-US" altLang="zh-CN" sz="3200" b="1" i="1" smtClean="0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𝒇𝒖𝒏𝒄𝒕𝒊𝒐𝒏</m:t>
                      </m:r>
                      <m:r>
                        <a:rPr lang="en-US" altLang="zh-CN" sz="3200" b="1" i="1" smtClean="0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3200" b="1" i="1" smtClean="0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r>
                        <a:rPr lang="en-US" altLang="zh-CN" sz="3200" b="1" i="1" smtClean="0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∀</m:t>
                      </m:r>
                      <m:r>
                        <a:rPr lang="en-US" altLang="zh-CN" sz="3200" b="1" i="1" smtClean="0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3200" b="1" i="1" smtClean="0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n-US" altLang="zh-CN" sz="3200" b="1" i="1" smtClean="0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altLang="zh-CN" sz="3200" b="1" i="1" smtClean="0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zh-CN" sz="3200" b="1" i="1" smtClean="0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3200" b="1" i="1" smtClean="0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1" i="1" smtClean="0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32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sz="3200" b="1" i="1" smtClean="0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altLang="zh-CN" sz="3200" b="1" i="1" smtClean="0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3200" b="1" i="1" dirty="0">
                  <a:solidFill>
                    <a:srgbClr val="3C9A9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𝒂𝒏𝒅</m:t>
                      </m:r>
                      <m:r>
                        <a:rPr lang="en-US" altLang="zh-CN" sz="3200" b="1" i="1" smtClean="0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∀</m:t>
                      </m:r>
                      <m:r>
                        <a:rPr lang="en-US" altLang="zh-CN" sz="32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32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∉</m:t>
                      </m:r>
                      <m:r>
                        <a:rPr lang="en-US" altLang="zh-CN" sz="3200" b="1" i="1" smtClean="0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altLang="zh-CN" sz="32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zh-CN" sz="32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32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32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en-US" altLang="zh-CN" sz="3200" b="1" i="1" smtClean="0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altLang="zh-CN" sz="3200" b="1" i="1" smtClean="0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altLang="zh-CN" sz="3200" b="1" i="1" dirty="0">
                  <a:solidFill>
                    <a:srgbClr val="3C9A9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CN" b="1" dirty="0">
                    <a:solidFill>
                      <a:srgbClr val="3C9A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</a:p>
              <a:p>
                <a:r>
                  <a:rPr lang="en" altLang="zh-CN" b="1" dirty="0">
                    <a:solidFill>
                      <a:srgbClr val="3C9A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  <a:r>
                  <a:rPr lang="en" altLang="zh-CN" sz="2000" b="1" dirty="0">
                    <a:solidFill>
                      <a:srgbClr val="3C9A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THEOREM:</a:t>
                </a:r>
                <a:endParaRPr lang="en-US" altLang="zh-CN" sz="2000" b="1" dirty="0">
                  <a:solidFill>
                    <a:srgbClr val="3C9A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000" b="1" dirty="0">
                    <a:solidFill>
                      <a:srgbClr val="3C9A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All languages in NP can be reduced to NPC language</a:t>
                </a:r>
                <a:endParaRPr lang="en-US" altLang="zh-CN" b="1" dirty="0">
                  <a:solidFill>
                    <a:srgbClr val="3C9A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2F138CF-6B9A-0240-AB2A-F9C2091258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7275" y="4500643"/>
                <a:ext cx="8661675" cy="1969770"/>
              </a:xfrm>
              <a:prstGeom prst="rect">
                <a:avLst/>
              </a:prstGeom>
              <a:blipFill>
                <a:blip r:embed="rId5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8722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9FC9A4-FBD7-2148-998A-D26AF654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0836"/>
            <a:ext cx="12192000" cy="66322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467AD0E-DA4A-394A-B427-856E30EB460A}"/>
                  </a:ext>
                </a:extLst>
              </p:cNvPr>
              <p:cNvSpPr/>
              <p:nvPr/>
            </p:nvSpPr>
            <p:spPr>
              <a:xfrm>
                <a:off x="3048000" y="3080704"/>
                <a:ext cx="6096000" cy="97360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𝟔</m:t>
                          </m:r>
                          <m:r>
                            <a:rPr lang="en-US" altLang="zh-CN" sz="2800" b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𝟑</m:t>
                          </m:r>
                        </m:sup>
                      </m:sSup>
                      <m:sSup>
                        <m:sSupPr>
                          <m:ctrlPr>
                            <a:rPr lang="zh-CN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p>
                      </m:sSup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 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𝟕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sSup>
                        <m:sSupPr>
                          <m:ctrlPr>
                            <a:rPr lang="zh-CN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𝟒</m:t>
                          </m:r>
                        </m:sup>
                      </m:sSup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𝒚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p>
                        <m:sSupPr>
                          <m:ctrlPr>
                            <a:rPr lang="zh-CN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𝟒</m:t>
                          </m:r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p>
                      </m:sSup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𝟏𝟔𝟖</m:t>
                      </m:r>
                    </m:oMath>
                  </m:oMathPara>
                </a14:m>
                <a:endParaRPr lang="zh-CN" altLang="zh-CN" sz="2800" b="1" dirty="0">
                  <a:solidFill>
                    <a:srgbClr val="3C9A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𝟗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sSup>
                        <m:sSupPr>
                          <m:ctrlPr>
                            <a:rPr lang="zh-CN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p>
                      </m:sSup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𝒚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𝒚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𝟖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𝟓𝟑</m:t>
                      </m:r>
                    </m:oMath>
                  </m:oMathPara>
                </a14:m>
                <a:endParaRPr lang="zh-CN" altLang="zh-CN" sz="2800" b="1" dirty="0">
                  <a:solidFill>
                    <a:srgbClr val="3C9A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467AD0E-DA4A-394A-B427-856E30EB46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080704"/>
                <a:ext cx="6096000" cy="973600"/>
              </a:xfrm>
              <a:prstGeom prst="rect">
                <a:avLst/>
              </a:prstGeom>
              <a:blipFill>
                <a:blip r:embed="rId4"/>
                <a:stretch>
                  <a:fillRect b="-11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FCF6EC6D-9C83-5F48-8C61-03A8E7FB6882}"/>
              </a:ext>
            </a:extLst>
          </p:cNvPr>
          <p:cNvSpPr/>
          <p:nvPr/>
        </p:nvSpPr>
        <p:spPr>
          <a:xfrm>
            <a:off x="674882" y="1868131"/>
            <a:ext cx="18806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Prover</a:t>
            </a:r>
            <a:endParaRPr lang="zh-CN" altLang="en-US" sz="40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745CC1-5ADE-0846-9C5C-B303A69215B0}"/>
              </a:ext>
            </a:extLst>
          </p:cNvPr>
          <p:cNvSpPr/>
          <p:nvPr/>
        </p:nvSpPr>
        <p:spPr>
          <a:xfrm>
            <a:off x="9592887" y="1868131"/>
            <a:ext cx="20629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Verifier</a:t>
            </a:r>
            <a:endParaRPr lang="zh-CN" altLang="en-US" sz="40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4019EA6-D61E-6A42-B29F-1EF61435B2AB}"/>
              </a:ext>
            </a:extLst>
          </p:cNvPr>
          <p:cNvSpPr/>
          <p:nvPr/>
        </p:nvSpPr>
        <p:spPr>
          <a:xfrm>
            <a:off x="3946056" y="51921"/>
            <a:ext cx="38778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Review of</a:t>
            </a:r>
            <a:r>
              <a:rPr lang="zh-CN" altLang="en-US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ZKP</a:t>
            </a:r>
            <a:endParaRPr lang="en-US" altLang="zh-CN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E6112B6-3FF8-034B-BA60-4DF362AE2CE3}"/>
                  </a:ext>
                </a:extLst>
              </p:cNvPr>
              <p:cNvSpPr/>
              <p:nvPr/>
            </p:nvSpPr>
            <p:spPr>
              <a:xfrm>
                <a:off x="608374" y="2648870"/>
                <a:ext cx="2013658" cy="183726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3C9A9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2400" b="1">
                        <a:solidFill>
                          <a:srgbClr val="3C9A9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400" b="1" i="1">
                        <a:solidFill>
                          <a:srgbClr val="3C9A9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𝟐</m:t>
                    </m:r>
                  </m:oMath>
                </a14:m>
                <a:r>
                  <a:rPr lang="en-US" altLang="zh-CN" sz="2400" b="1" dirty="0">
                    <a:solidFill>
                      <a:srgbClr val="3C9A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y = 1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E6112B6-3FF8-034B-BA60-4DF362AE2C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74" y="2648870"/>
                <a:ext cx="2013658" cy="1837267"/>
              </a:xfrm>
              <a:prstGeom prst="rect">
                <a:avLst/>
              </a:prstGeom>
              <a:blipFill>
                <a:blip r:embed="rId5"/>
                <a:stretch>
                  <a:fillRect r="-12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BF749A50-3659-8C4A-B6C4-174C40C25FC0}"/>
              </a:ext>
            </a:extLst>
          </p:cNvPr>
          <p:cNvCxnSpPr/>
          <p:nvPr/>
        </p:nvCxnSpPr>
        <p:spPr>
          <a:xfrm>
            <a:off x="3048000" y="2387600"/>
            <a:ext cx="5943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5681276A-FD0A-3043-B677-24933E6E18D8}"/>
              </a:ext>
            </a:extLst>
          </p:cNvPr>
          <p:cNvSpPr/>
          <p:nvPr/>
        </p:nvSpPr>
        <p:spPr>
          <a:xfrm>
            <a:off x="3665883" y="1581866"/>
            <a:ext cx="44382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nothing</a:t>
            </a:r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except</a:t>
            </a:r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that</a:t>
            </a:r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he/she</a:t>
            </a:r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knows</a:t>
            </a:r>
          </a:p>
          <a:p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</a:t>
            </a:r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solution for</a:t>
            </a:r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</a:t>
            </a:r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equation</a:t>
            </a:r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F536F33-2C0E-6A41-B09D-39725640EABE}"/>
              </a:ext>
            </a:extLst>
          </p:cNvPr>
          <p:cNvSpPr/>
          <p:nvPr/>
        </p:nvSpPr>
        <p:spPr>
          <a:xfrm>
            <a:off x="4714182" y="5017469"/>
            <a:ext cx="2077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Ok</a:t>
            </a:r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trust</a:t>
            </a:r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you.</a:t>
            </a: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39200C70-1205-AD4F-9492-CC9715C504D3}"/>
              </a:ext>
            </a:extLst>
          </p:cNvPr>
          <p:cNvCxnSpPr/>
          <p:nvPr/>
        </p:nvCxnSpPr>
        <p:spPr>
          <a:xfrm flipH="1">
            <a:off x="3124200" y="4876799"/>
            <a:ext cx="5943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370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9FC9A4-FBD7-2148-998A-D26AF654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7637"/>
            <a:ext cx="12192000" cy="663225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CF6EC6D-9C83-5F48-8C61-03A8E7FB6882}"/>
              </a:ext>
            </a:extLst>
          </p:cNvPr>
          <p:cNvSpPr/>
          <p:nvPr/>
        </p:nvSpPr>
        <p:spPr>
          <a:xfrm>
            <a:off x="674882" y="1868131"/>
            <a:ext cx="18806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Prover</a:t>
            </a:r>
            <a:endParaRPr lang="zh-CN" altLang="en-US" sz="40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745CC1-5ADE-0846-9C5C-B303A69215B0}"/>
              </a:ext>
            </a:extLst>
          </p:cNvPr>
          <p:cNvSpPr/>
          <p:nvPr/>
        </p:nvSpPr>
        <p:spPr>
          <a:xfrm>
            <a:off x="9592887" y="1868131"/>
            <a:ext cx="20629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Verifier</a:t>
            </a:r>
            <a:endParaRPr lang="zh-CN" altLang="en-US" sz="40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B8F90E9-4AEB-AD46-A537-0D12F7CA3E52}"/>
              </a:ext>
            </a:extLst>
          </p:cNvPr>
          <p:cNvSpPr/>
          <p:nvPr/>
        </p:nvSpPr>
        <p:spPr>
          <a:xfrm>
            <a:off x="3691438" y="1948219"/>
            <a:ext cx="43011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Hamiltonian path problem</a:t>
            </a:r>
          </a:p>
          <a:p>
            <a:r>
              <a:rPr lang="en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(NPC)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F23D87E-D19A-B34B-8850-850AEADC6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3388" y="2779216"/>
            <a:ext cx="3217279" cy="307786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D5E9254-3675-7143-A631-20588CB5D476}"/>
              </a:ext>
            </a:extLst>
          </p:cNvPr>
          <p:cNvSpPr/>
          <p:nvPr/>
        </p:nvSpPr>
        <p:spPr>
          <a:xfrm>
            <a:off x="3903098" y="217525"/>
            <a:ext cx="38778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Review of</a:t>
            </a:r>
            <a:r>
              <a:rPr lang="zh-CN" altLang="en-US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ZKP</a:t>
            </a:r>
            <a:endParaRPr lang="en-US" altLang="zh-CN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418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9FC9A4-FBD7-2148-998A-D26AF654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0836"/>
            <a:ext cx="12192000" cy="663225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CF6EC6D-9C83-5F48-8C61-03A8E7FB6882}"/>
              </a:ext>
            </a:extLst>
          </p:cNvPr>
          <p:cNvSpPr/>
          <p:nvPr/>
        </p:nvSpPr>
        <p:spPr>
          <a:xfrm>
            <a:off x="674882" y="1868131"/>
            <a:ext cx="18806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Prover</a:t>
            </a:r>
            <a:endParaRPr lang="zh-CN" altLang="en-US" sz="40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745CC1-5ADE-0846-9C5C-B303A69215B0}"/>
              </a:ext>
            </a:extLst>
          </p:cNvPr>
          <p:cNvSpPr/>
          <p:nvPr/>
        </p:nvSpPr>
        <p:spPr>
          <a:xfrm>
            <a:off x="9592887" y="1868131"/>
            <a:ext cx="20629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Verifier</a:t>
            </a:r>
            <a:endParaRPr lang="zh-CN" altLang="en-US" sz="40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4ED130-F665-F04C-85F9-CEBB902A5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1366" y="2719662"/>
            <a:ext cx="2588055" cy="235620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0F48BE0-B9CC-D143-ABE4-E257B83D27E3}"/>
              </a:ext>
            </a:extLst>
          </p:cNvPr>
          <p:cNvSpPr/>
          <p:nvPr/>
        </p:nvSpPr>
        <p:spPr>
          <a:xfrm>
            <a:off x="3230407" y="1765555"/>
            <a:ext cx="528997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8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Circuit satisfiability problem</a:t>
            </a:r>
          </a:p>
          <a:p>
            <a:r>
              <a:rPr lang="en" altLang="zh-CN" sz="28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 (NPC)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ADC676E-9630-4844-A659-67759FC41136}"/>
              </a:ext>
            </a:extLst>
          </p:cNvPr>
          <p:cNvSpPr/>
          <p:nvPr/>
        </p:nvSpPr>
        <p:spPr>
          <a:xfrm>
            <a:off x="5875393" y="548383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/>
              <a:t>[GMW’86]: </a:t>
            </a:r>
            <a:r>
              <a:rPr lang="zh-CN" altLang="en-US" b="1" dirty="0"/>
              <a:t>Proofs that yield nothing but their validity or all languages in NP have zero-knowledge proof systems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DBD3CBD-6E5F-A344-9FFB-3953006C8729}"/>
              </a:ext>
            </a:extLst>
          </p:cNvPr>
          <p:cNvSpPr/>
          <p:nvPr/>
        </p:nvSpPr>
        <p:spPr>
          <a:xfrm>
            <a:off x="3936465" y="203925"/>
            <a:ext cx="38778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Review of</a:t>
            </a:r>
            <a:r>
              <a:rPr lang="zh-CN" altLang="en-US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ZKP</a:t>
            </a:r>
            <a:endParaRPr lang="en-US" altLang="zh-CN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0851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9FC9A4-FBD7-2148-998A-D26AF654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0836"/>
            <a:ext cx="12192000" cy="66322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78133A5-0381-734A-9EC0-9603CE875C20}"/>
                  </a:ext>
                </a:extLst>
              </p:cNvPr>
              <p:cNvSpPr/>
              <p:nvPr/>
            </p:nvSpPr>
            <p:spPr>
              <a:xfrm>
                <a:off x="0" y="3045704"/>
                <a:ext cx="6096000" cy="97360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𝟔</m:t>
                          </m:r>
                          <m:r>
                            <a:rPr lang="en-US" altLang="zh-CN" sz="2800" b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𝟑</m:t>
                          </m:r>
                        </m:sup>
                      </m:sSup>
                      <m:sSup>
                        <m:sSupPr>
                          <m:ctrlPr>
                            <a:rPr lang="zh-CN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p>
                      </m:sSup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 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𝟕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sSup>
                        <m:sSupPr>
                          <m:ctrlPr>
                            <a:rPr lang="zh-CN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𝟒</m:t>
                          </m:r>
                        </m:sup>
                      </m:sSup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𝒚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p>
                        <m:sSupPr>
                          <m:ctrlPr>
                            <a:rPr lang="zh-CN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𝟒</m:t>
                          </m:r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p>
                      </m:sSup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𝟏𝟔𝟖</m:t>
                      </m:r>
                    </m:oMath>
                  </m:oMathPara>
                </a14:m>
                <a:endParaRPr lang="zh-CN" altLang="zh-CN" sz="2800" b="1" dirty="0">
                  <a:solidFill>
                    <a:srgbClr val="3C9A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𝟗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sSup>
                        <m:sSupPr>
                          <m:ctrlPr>
                            <a:rPr lang="zh-CN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8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p>
                      </m:sSup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𝒚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𝒚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𝟖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lang="en-US" altLang="zh-CN" sz="2800" b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8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𝟓𝟑</m:t>
                      </m:r>
                    </m:oMath>
                  </m:oMathPara>
                </a14:m>
                <a:endParaRPr lang="zh-CN" altLang="zh-CN" sz="2800" b="1" dirty="0">
                  <a:solidFill>
                    <a:srgbClr val="3C9A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78133A5-0381-734A-9EC0-9603CE875C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45704"/>
                <a:ext cx="6096000" cy="973600"/>
              </a:xfrm>
              <a:prstGeom prst="rect">
                <a:avLst/>
              </a:prstGeom>
              <a:blipFill>
                <a:blip r:embed="rId4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65C6635D-B385-3A4A-B419-B51D778210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0699" y="2354400"/>
            <a:ext cx="2588055" cy="2356209"/>
          </a:xfrm>
          <a:prstGeom prst="rect">
            <a:avLst/>
          </a:prstGeom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1A898F2F-7528-E648-9525-D9635AE32D16}"/>
              </a:ext>
            </a:extLst>
          </p:cNvPr>
          <p:cNvCxnSpPr/>
          <p:nvPr/>
        </p:nvCxnSpPr>
        <p:spPr>
          <a:xfrm>
            <a:off x="6417733" y="3532504"/>
            <a:ext cx="21429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D458AAD3-25AE-3346-8151-A9BD5EEE42AC}"/>
              </a:ext>
            </a:extLst>
          </p:cNvPr>
          <p:cNvSpPr/>
          <p:nvPr/>
        </p:nvSpPr>
        <p:spPr>
          <a:xfrm>
            <a:off x="6612405" y="2967335"/>
            <a:ext cx="1312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Reduce</a:t>
            </a:r>
            <a:endParaRPr lang="zh-CN" altLang="en-US" sz="24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F6FAFB7-69AD-CE43-99CC-E0F78DED8C21}"/>
              </a:ext>
            </a:extLst>
          </p:cNvPr>
          <p:cNvSpPr/>
          <p:nvPr/>
        </p:nvSpPr>
        <p:spPr>
          <a:xfrm>
            <a:off x="2023471" y="2013181"/>
            <a:ext cx="2114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Equation set</a:t>
            </a:r>
            <a:endParaRPr lang="zh-CN" altLang="en-US" sz="24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AE94FE9-6D6C-7541-B90C-424605D492FA}"/>
              </a:ext>
            </a:extLst>
          </p:cNvPr>
          <p:cNvSpPr/>
          <p:nvPr/>
        </p:nvSpPr>
        <p:spPr>
          <a:xfrm>
            <a:off x="8588545" y="1523403"/>
            <a:ext cx="31599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Circuit satisfiability</a:t>
            </a:r>
          </a:p>
          <a:p>
            <a:r>
              <a:rPr lang="en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problem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62AEA03-2B05-3141-83EA-41D17DCF543A}"/>
              </a:ext>
            </a:extLst>
          </p:cNvPr>
          <p:cNvSpPr/>
          <p:nvPr/>
        </p:nvSpPr>
        <p:spPr>
          <a:xfrm>
            <a:off x="4478805" y="96893"/>
            <a:ext cx="38778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Review of</a:t>
            </a:r>
            <a:r>
              <a:rPr lang="zh-CN" altLang="en-US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ZKP</a:t>
            </a:r>
            <a:endParaRPr lang="en-US" altLang="zh-CN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0111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9FC9A4-FBD7-2148-998A-D26AF654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0836"/>
            <a:ext cx="12192000" cy="663225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2AC2F02-1F32-BB41-BD57-ED2142D6A228}"/>
              </a:ext>
            </a:extLst>
          </p:cNvPr>
          <p:cNvSpPr/>
          <p:nvPr/>
        </p:nvSpPr>
        <p:spPr>
          <a:xfrm>
            <a:off x="2970605" y="267731"/>
            <a:ext cx="57703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Convolutional Neural Network</a:t>
            </a:r>
            <a:endParaRPr lang="en-US" altLang="zh-CN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3B702B2-6F1B-4546-8CD8-12D3C7323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610" y="1218110"/>
            <a:ext cx="8342779" cy="442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15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9FC9A4-FBD7-2148-998A-D26AF654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0836"/>
            <a:ext cx="12192000" cy="663225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59F15EE-7DC9-054B-9813-D173244499D0}"/>
              </a:ext>
            </a:extLst>
          </p:cNvPr>
          <p:cNvSpPr/>
          <p:nvPr/>
        </p:nvSpPr>
        <p:spPr>
          <a:xfrm>
            <a:off x="4060827" y="158448"/>
            <a:ext cx="40703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Methods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 err="1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vCNN</a:t>
            </a:r>
            <a:endParaRPr lang="en-US" altLang="zh-CN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8E80CE0-0791-684C-9093-48C5E1036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609" y="2737129"/>
            <a:ext cx="4070345" cy="171072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F12DA96-68B1-4247-B028-44683EC27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8241" y="2565686"/>
            <a:ext cx="2588055" cy="2356209"/>
          </a:xfrm>
          <a:prstGeom prst="rect">
            <a:avLst/>
          </a:prstGeom>
        </p:spPr>
      </p:pic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FA35B4A7-49EE-2644-994B-56877DA81D4B}"/>
              </a:ext>
            </a:extLst>
          </p:cNvPr>
          <p:cNvCxnSpPr/>
          <p:nvPr/>
        </p:nvCxnSpPr>
        <p:spPr>
          <a:xfrm>
            <a:off x="5988206" y="3568363"/>
            <a:ext cx="21429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3016B41D-AC72-FE42-9671-A13FCD60AAE5}"/>
              </a:ext>
            </a:extLst>
          </p:cNvPr>
          <p:cNvSpPr/>
          <p:nvPr/>
        </p:nvSpPr>
        <p:spPr>
          <a:xfrm>
            <a:off x="6204658" y="2967334"/>
            <a:ext cx="1312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Reduce</a:t>
            </a:r>
            <a:endParaRPr lang="zh-CN" altLang="en-US" sz="24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1A3FA77-AAC5-A242-9C6B-E905582553FE}"/>
              </a:ext>
            </a:extLst>
          </p:cNvPr>
          <p:cNvSpPr/>
          <p:nvPr/>
        </p:nvSpPr>
        <p:spPr>
          <a:xfrm>
            <a:off x="8588545" y="1523403"/>
            <a:ext cx="31599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Circuit satisfiability</a:t>
            </a:r>
          </a:p>
          <a:p>
            <a:r>
              <a:rPr lang="en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problem</a:t>
            </a:r>
          </a:p>
        </p:txBody>
      </p:sp>
    </p:spTree>
    <p:extLst>
      <p:ext uri="{BB962C8B-B14F-4D97-AF65-F5344CB8AC3E}">
        <p14:creationId xmlns:p14="http://schemas.microsoft.com/office/powerpoint/2010/main" val="780349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9FC9A4-FBD7-2148-998A-D26AF654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0836"/>
            <a:ext cx="12192000" cy="663225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BD286FF-52D8-FB45-B37A-6779F315A791}"/>
              </a:ext>
            </a:extLst>
          </p:cNvPr>
          <p:cNvSpPr txBox="1"/>
          <p:nvPr/>
        </p:nvSpPr>
        <p:spPr>
          <a:xfrm>
            <a:off x="901046" y="450836"/>
            <a:ext cx="8762335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 Language and NP Language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altLang="zh-CN" sz="40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Reduction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altLang="zh-CN" sz="40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Review of ZKP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altLang="zh-CN" sz="40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Convolutional Neural Network</a:t>
            </a:r>
          </a:p>
          <a:p>
            <a:endParaRPr lang="en-US" altLang="zh-CN" sz="40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Methods</a:t>
            </a:r>
            <a:r>
              <a:rPr lang="zh-CN" altLang="en-US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</a:t>
            </a:r>
            <a:r>
              <a:rPr lang="zh-CN" altLang="en-US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 err="1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vCNN</a:t>
            </a:r>
            <a:endParaRPr lang="en-US" altLang="zh-CN" sz="40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0924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59F15EE-7DC9-054B-9813-D173244499D0}"/>
              </a:ext>
            </a:extLst>
          </p:cNvPr>
          <p:cNvSpPr/>
          <p:nvPr/>
        </p:nvSpPr>
        <p:spPr>
          <a:xfrm>
            <a:off x="4060827" y="158448"/>
            <a:ext cx="40703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Methods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 err="1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vCNN</a:t>
            </a:r>
            <a:endParaRPr lang="en-US" altLang="zh-CN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F65A5F1-D357-8349-8A0B-495FE592A261}"/>
              </a:ext>
            </a:extLst>
          </p:cNvPr>
          <p:cNvSpPr/>
          <p:nvPr/>
        </p:nvSpPr>
        <p:spPr>
          <a:xfrm>
            <a:off x="296013" y="1584591"/>
            <a:ext cx="5799986" cy="41549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Language A:</a:t>
            </a:r>
          </a:p>
          <a:p>
            <a:endParaRPr lang="en-US" altLang="zh-CN" sz="24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Statement: y0, y1, y2</a:t>
            </a:r>
          </a:p>
          <a:p>
            <a:endParaRPr lang="en-US" altLang="zh-CN" sz="24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Witness: a0, a1, a2, x0, x1, x2, x3, x4</a:t>
            </a:r>
          </a:p>
          <a:p>
            <a:endParaRPr lang="en-US" altLang="zh-CN" sz="24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Relations: </a:t>
            </a:r>
          </a:p>
          <a:p>
            <a:r>
              <a:rPr lang="en-US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</a:p>
          <a:p>
            <a:r>
              <a:rPr lang="en-US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y0 = a2 * x0 + a1 * x1 + a0 * x2</a:t>
            </a:r>
          </a:p>
          <a:p>
            <a:r>
              <a:rPr lang="en-US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y1 = a2 * x1 + a1 * x2 + a0 * x3</a:t>
            </a:r>
          </a:p>
          <a:p>
            <a:r>
              <a:rPr lang="en-US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y2 = a2 * x2 + a1 * x3 + a0 * x4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9ADFEEE-C76B-974F-8548-DB93500A4028}"/>
              </a:ext>
            </a:extLst>
          </p:cNvPr>
          <p:cNvSpPr/>
          <p:nvPr/>
        </p:nvSpPr>
        <p:spPr>
          <a:xfrm>
            <a:off x="72196" y="1080248"/>
            <a:ext cx="6023803" cy="516367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FD65C16-ACC9-F44F-83F5-AEE92A96B0B2}"/>
              </a:ext>
            </a:extLst>
          </p:cNvPr>
          <p:cNvSpPr/>
          <p:nvPr/>
        </p:nvSpPr>
        <p:spPr>
          <a:xfrm>
            <a:off x="6472512" y="1080248"/>
            <a:ext cx="579998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Language B:</a:t>
            </a:r>
          </a:p>
          <a:p>
            <a:endParaRPr lang="en-US" altLang="zh-CN" sz="24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Statement: y2’, y3’, y4’</a:t>
            </a:r>
          </a:p>
          <a:p>
            <a:endParaRPr lang="en-US" altLang="zh-CN" sz="24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Witness: a0, a1, a2, x0, x1, x2, x3, x4</a:t>
            </a:r>
          </a:p>
          <a:p>
            <a:endParaRPr lang="en-US" altLang="zh-CN" sz="24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Relations: 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CE82CE1-09DD-E84E-9B1F-0DB84F43307B}"/>
              </a:ext>
            </a:extLst>
          </p:cNvPr>
          <p:cNvSpPr/>
          <p:nvPr/>
        </p:nvSpPr>
        <p:spPr>
          <a:xfrm>
            <a:off x="6248695" y="1080248"/>
            <a:ext cx="6023803" cy="561930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25DE08F-7ED3-D149-A36E-4497D5E15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502" y="3191435"/>
            <a:ext cx="2548140" cy="254814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BA9C76C-9C7D-144F-AB09-2898D360E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1236" y="5810552"/>
            <a:ext cx="3822700" cy="889000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93446C9E-C6B6-1E46-9955-5120621D7161}"/>
              </a:ext>
            </a:extLst>
          </p:cNvPr>
          <p:cNvSpPr/>
          <p:nvPr/>
        </p:nvSpPr>
        <p:spPr>
          <a:xfrm>
            <a:off x="6933934" y="4414896"/>
            <a:ext cx="506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(1)</a:t>
            </a:r>
            <a:endParaRPr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205BBA2-B83E-DD4E-848B-1A956388521D}"/>
              </a:ext>
            </a:extLst>
          </p:cNvPr>
          <p:cNvSpPr/>
          <p:nvPr/>
        </p:nvSpPr>
        <p:spPr>
          <a:xfrm>
            <a:off x="6933934" y="5885720"/>
            <a:ext cx="506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2087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9FC9A4-FBD7-2148-998A-D26AF654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0836"/>
            <a:ext cx="12192000" cy="663225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59F15EE-7DC9-054B-9813-D173244499D0}"/>
              </a:ext>
            </a:extLst>
          </p:cNvPr>
          <p:cNvSpPr/>
          <p:nvPr/>
        </p:nvSpPr>
        <p:spPr>
          <a:xfrm>
            <a:off x="4060827" y="158448"/>
            <a:ext cx="40703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Methods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 err="1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vCNN</a:t>
            </a:r>
            <a:endParaRPr lang="en-US" altLang="zh-CN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82C3A6B-262C-1043-A54E-B5F2B740F132}"/>
              </a:ext>
            </a:extLst>
          </p:cNvPr>
          <p:cNvSpPr/>
          <p:nvPr/>
        </p:nvSpPr>
        <p:spPr>
          <a:xfrm>
            <a:off x="1656251" y="1594682"/>
            <a:ext cx="26308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Language A</a:t>
            </a:r>
            <a:endParaRPr lang="zh-CN" altLang="en-US" sz="3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F825265-CD02-934B-B872-8CAFE8FED79A}"/>
              </a:ext>
            </a:extLst>
          </p:cNvPr>
          <p:cNvSpPr/>
          <p:nvPr/>
        </p:nvSpPr>
        <p:spPr>
          <a:xfrm>
            <a:off x="7657197" y="1594681"/>
            <a:ext cx="30365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Language B</a:t>
            </a:r>
            <a:endParaRPr lang="zh-CN" altLang="en-US" sz="3200" dirty="0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C56CF7B5-4424-694B-902C-1ABDFEF21876}"/>
              </a:ext>
            </a:extLst>
          </p:cNvPr>
          <p:cNvCxnSpPr/>
          <p:nvPr/>
        </p:nvCxnSpPr>
        <p:spPr>
          <a:xfrm>
            <a:off x="5002089" y="2026434"/>
            <a:ext cx="21429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0B16BBDC-5A8D-C246-9A26-EA2CDFAC6221}"/>
              </a:ext>
            </a:extLst>
          </p:cNvPr>
          <p:cNvSpPr/>
          <p:nvPr/>
        </p:nvSpPr>
        <p:spPr>
          <a:xfrm>
            <a:off x="5218541" y="1425405"/>
            <a:ext cx="1312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Reduce</a:t>
            </a:r>
            <a:endParaRPr lang="zh-CN" altLang="en-US" sz="24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63F1569-FC8B-4944-B16D-E2898C458F21}"/>
              </a:ext>
            </a:extLst>
          </p:cNvPr>
          <p:cNvSpPr/>
          <p:nvPr/>
        </p:nvSpPr>
        <p:spPr>
          <a:xfrm>
            <a:off x="2796337" y="3839022"/>
            <a:ext cx="950476" cy="907717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6315FE0-3F62-ED49-AC6A-2B4C889D0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1172" y="2615168"/>
            <a:ext cx="3822700" cy="889000"/>
          </a:xfrm>
          <a:prstGeom prst="rect">
            <a:avLst/>
          </a:prstGeom>
        </p:spPr>
      </p:pic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5B7FD7FC-F267-8F40-817D-581A5D1ED472}"/>
              </a:ext>
            </a:extLst>
          </p:cNvPr>
          <p:cNvCxnSpPr>
            <a:endCxn id="6" idx="3"/>
          </p:cNvCxnSpPr>
          <p:nvPr/>
        </p:nvCxnSpPr>
        <p:spPr>
          <a:xfrm flipV="1">
            <a:off x="1806263" y="4613807"/>
            <a:ext cx="1129268" cy="869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01A39B39-A71C-344D-A73B-9D1259C73751}"/>
              </a:ext>
            </a:extLst>
          </p:cNvPr>
          <p:cNvCxnSpPr/>
          <p:nvPr/>
        </p:nvCxnSpPr>
        <p:spPr>
          <a:xfrm flipH="1" flipV="1">
            <a:off x="3603812" y="4613807"/>
            <a:ext cx="1105714" cy="869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201D4CC4-3270-4340-9502-A3D9A8AF678C}"/>
              </a:ext>
            </a:extLst>
          </p:cNvPr>
          <p:cNvSpPr txBox="1"/>
          <p:nvPr/>
        </p:nvSpPr>
        <p:spPr>
          <a:xfrm>
            <a:off x="3077150" y="3967476"/>
            <a:ext cx="385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 dirty="0"/>
              <a:t>*</a:t>
            </a:r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B269FC9-77E7-084E-9163-C00DECA1CE74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3269671" y="2946996"/>
            <a:ext cx="1904" cy="892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F22EB4A2-D98B-E947-96F4-7674FFC7A7CB}"/>
              </a:ext>
            </a:extLst>
          </p:cNvPr>
          <p:cNvSpPr txBox="1"/>
          <p:nvPr/>
        </p:nvSpPr>
        <p:spPr>
          <a:xfrm>
            <a:off x="1004047" y="5787677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X</a:t>
            </a:r>
            <a:r>
              <a:rPr kumimoji="1" lang="en-US" altLang="zh-CN" baseline="30000" dirty="0"/>
              <a:t>2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X</a:t>
            </a:r>
            <a:r>
              <a:rPr kumimoji="1" lang="zh-CN" altLang="en-US" dirty="0"/>
              <a:t> </a:t>
            </a:r>
            <a:r>
              <a:rPr kumimoji="1" lang="en-US" altLang="zh-CN" dirty="0"/>
              <a:t>+1</a:t>
            </a:r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EE7E821-7358-254E-8043-8844E0FAC89D}"/>
              </a:ext>
            </a:extLst>
          </p:cNvPr>
          <p:cNvSpPr txBox="1"/>
          <p:nvPr/>
        </p:nvSpPr>
        <p:spPr>
          <a:xfrm>
            <a:off x="4580185" y="5793194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X</a:t>
            </a:r>
            <a:r>
              <a:rPr kumimoji="1" lang="zh-CN" altLang="en-US" dirty="0"/>
              <a:t> </a:t>
            </a:r>
            <a:r>
              <a:rPr kumimoji="1" lang="en-US" altLang="zh-CN" dirty="0"/>
              <a:t>+1</a:t>
            </a:r>
            <a:endParaRPr kumimoji="1"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5B943C1-7D10-464E-A23E-696AC8C7F43F}"/>
              </a:ext>
            </a:extLst>
          </p:cNvPr>
          <p:cNvSpPr txBox="1"/>
          <p:nvPr/>
        </p:nvSpPr>
        <p:spPr>
          <a:xfrm>
            <a:off x="3468562" y="3127863"/>
            <a:ext cx="223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(X</a:t>
            </a:r>
            <a:r>
              <a:rPr kumimoji="1" lang="en-US" altLang="zh-CN" baseline="30000" dirty="0"/>
              <a:t>2</a:t>
            </a:r>
            <a:r>
              <a:rPr kumimoji="1" lang="en-US" altLang="zh-CN" dirty="0"/>
              <a:t> + X + 1) * (X + 1)</a:t>
            </a:r>
            <a:endParaRPr kumimoji="1"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B2B13E1-E857-1F48-8EE2-C56F73419195}"/>
              </a:ext>
            </a:extLst>
          </p:cNvPr>
          <p:cNvSpPr/>
          <p:nvPr/>
        </p:nvSpPr>
        <p:spPr>
          <a:xfrm>
            <a:off x="287991" y="3591939"/>
            <a:ext cx="30365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Language C</a:t>
            </a:r>
            <a:endParaRPr lang="zh-CN" altLang="en-US" sz="3200" dirty="0"/>
          </a:p>
        </p:txBody>
      </p:sp>
      <p:cxnSp>
        <p:nvCxnSpPr>
          <p:cNvPr id="27" name="肘形连接符 26">
            <a:extLst>
              <a:ext uri="{FF2B5EF4-FFF2-40B4-BE49-F238E27FC236}">
                <a16:creationId xmlns:a16="http://schemas.microsoft.com/office/drawing/2014/main" id="{77371E56-29FE-404B-8776-B8E038B9CD82}"/>
              </a:ext>
            </a:extLst>
          </p:cNvPr>
          <p:cNvCxnSpPr/>
          <p:nvPr/>
        </p:nvCxnSpPr>
        <p:spPr>
          <a:xfrm rot="10800000" flipV="1">
            <a:off x="6347013" y="3839022"/>
            <a:ext cx="3550023" cy="12093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C366CF7A-6629-BF42-B3C6-EE109F220906}"/>
              </a:ext>
            </a:extLst>
          </p:cNvPr>
          <p:cNvSpPr/>
          <p:nvPr/>
        </p:nvSpPr>
        <p:spPr>
          <a:xfrm>
            <a:off x="8131172" y="4382974"/>
            <a:ext cx="1312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Reduce</a:t>
            </a:r>
            <a:endParaRPr lang="zh-CN" altLang="en-US" sz="24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9753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9FC9A4-FBD7-2148-998A-D26AF654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0836"/>
            <a:ext cx="12192000" cy="663225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59F15EE-7DC9-054B-9813-D173244499D0}"/>
              </a:ext>
            </a:extLst>
          </p:cNvPr>
          <p:cNvSpPr/>
          <p:nvPr/>
        </p:nvSpPr>
        <p:spPr>
          <a:xfrm>
            <a:off x="4060827" y="158448"/>
            <a:ext cx="40703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Methods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 err="1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vCNN</a:t>
            </a:r>
            <a:endParaRPr lang="en-US" altLang="zh-CN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5ED64D8-5FD5-BD4A-936E-060DA9F1B5B3}"/>
                  </a:ext>
                </a:extLst>
              </p:cNvPr>
              <p:cNvSpPr/>
              <p:nvPr/>
            </p:nvSpPr>
            <p:spPr>
              <a:xfrm>
                <a:off x="0" y="1224063"/>
                <a:ext cx="7584141" cy="67403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∃ </m:t>
                      </m:r>
                      <m:r>
                        <a:rPr lang="en-US" altLang="zh-CN" sz="2400" b="1" i="1" smtClean="0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𝒇𝒖𝒏𝒄𝒕𝒊𝒐𝒏</m:t>
                      </m:r>
                      <m:r>
                        <a:rPr lang="en-US" altLang="zh-CN" sz="2400" b="1" i="1" smtClean="0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1" i="1" smtClean="0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r>
                        <a:rPr lang="en-US" altLang="zh-CN" sz="2400" b="1" i="1" smtClean="0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∀</m:t>
                      </m:r>
                      <m:r>
                        <a:rPr lang="en-US" altLang="zh-CN" sz="2400" b="1" i="1" smtClean="0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b="1" i="1" smtClean="0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n-US" altLang="zh-CN" sz="2400" b="1" i="1" smtClean="0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altLang="zh-CN" sz="2400" b="1" i="1" smtClean="0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1" i="1" smtClean="0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24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4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sz="24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altLang="zh-CN" sz="24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2400" b="1" i="1" dirty="0">
                  <a:solidFill>
                    <a:srgbClr val="3C9A9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𝒂𝒏𝒅</m:t>
                      </m:r>
                      <m:r>
                        <a:rPr lang="en-US" altLang="zh-CN" sz="24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∀</m:t>
                      </m:r>
                      <m:r>
                        <a:rPr lang="en-US" altLang="zh-CN" sz="2400" b="1" i="1" smtClean="0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∉</m:t>
                      </m:r>
                      <m:r>
                        <a:rPr lang="en-US" altLang="zh-CN" sz="24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altLang="zh-CN" sz="24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24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4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en-US" altLang="zh-CN" sz="24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altLang="zh-CN" sz="24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2400" b="1" i="1" dirty="0">
                  <a:solidFill>
                    <a:srgbClr val="3C9A9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:endParaRPr lang="en-US" altLang="zh-CN" sz="2400" b="1" i="1" dirty="0">
                  <a:solidFill>
                    <a:srgbClr val="3C9A9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:r>
                  <a:rPr lang="en-US" altLang="zh-CN" sz="2400" b="1" dirty="0">
                    <a:solidFill>
                      <a:srgbClr val="3C9A9A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f(x) = x</a:t>
                </a:r>
              </a:p>
              <a:p>
                <a:pPr/>
                <a:r>
                  <a:rPr lang="en-US" altLang="zh-CN" sz="2400" b="1" i="1" dirty="0">
                    <a:solidFill>
                      <a:srgbClr val="3C9A9A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if     </a:t>
                </a:r>
                <a:r>
                  <a:rPr lang="en-US" altLang="zh-CN" sz="2400" b="1" dirty="0">
                    <a:solidFill>
                      <a:srgbClr val="3C9A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y0, y1, y2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3C9A9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400" b="1" i="1">
                        <a:solidFill>
                          <a:srgbClr val="3C9A9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</m:oMath>
                </a14:m>
                <a:endParaRPr lang="en-US" altLang="zh-CN" sz="2400" b="1" i="1" dirty="0">
                  <a:solidFill>
                    <a:srgbClr val="3C9A9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CN" sz="2400" b="1" dirty="0">
                    <a:solidFill>
                      <a:srgbClr val="3C9A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y2’ = y0 = a2 * x0 + a1 * x1 + a0 * x2</a:t>
                </a:r>
              </a:p>
              <a:p>
                <a:r>
                  <a:rPr lang="en-US" altLang="zh-CN" sz="2400" b="1" dirty="0">
                    <a:solidFill>
                      <a:srgbClr val="3C9A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y3’ = y1 = a2 * x1 + a1 * x2 + a0 * x3</a:t>
                </a:r>
              </a:p>
              <a:p>
                <a:r>
                  <a:rPr lang="en-US" altLang="zh-CN" sz="2400" b="1" dirty="0">
                    <a:solidFill>
                      <a:srgbClr val="3C9A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y4’ = y2 = a2 * x2 + a1 * x3 + a0 * x4</a:t>
                </a:r>
              </a:p>
              <a:p>
                <a:r>
                  <a:rPr lang="en-US" altLang="zh-CN" sz="2400" b="1" dirty="0">
                    <a:solidFill>
                      <a:srgbClr val="3C9A9A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</a:t>
                </a:r>
              </a:p>
              <a:p>
                <a:r>
                  <a:rPr lang="en-US" altLang="zh-CN" sz="2400" b="1" dirty="0">
                    <a:solidFill>
                      <a:srgbClr val="3C9A9A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=&gt;                                       =&gt;</a:t>
                </a:r>
              </a:p>
              <a:p>
                <a:endParaRPr lang="en-US" altLang="zh-CN" sz="2400" b="1" dirty="0">
                  <a:solidFill>
                    <a:srgbClr val="3C9A9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CN" sz="2400" b="1" dirty="0">
                    <a:solidFill>
                      <a:srgbClr val="3C9A9A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</a:t>
                </a:r>
              </a:p>
              <a:p>
                <a:endParaRPr lang="en-US" altLang="zh-CN" sz="2400" b="1" i="1" dirty="0">
                  <a:solidFill>
                    <a:srgbClr val="3C9A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b="1" i="1" dirty="0">
                  <a:solidFill>
                    <a:srgbClr val="3C9A9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:r>
                  <a:rPr lang="en-US" altLang="zh-CN" sz="2400" b="1" i="1" dirty="0">
                    <a:solidFill>
                      <a:srgbClr val="3C9A9A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</a:t>
                </a:r>
              </a:p>
              <a:p>
                <a:pPr/>
                <a:endParaRPr lang="en-US" altLang="zh-CN" sz="2400" b="1" i="1" dirty="0">
                  <a:solidFill>
                    <a:srgbClr val="3C9A9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:endParaRPr lang="en-US" altLang="zh-CN" sz="2400" b="1" i="1" dirty="0">
                  <a:solidFill>
                    <a:srgbClr val="3C9A9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:r>
                  <a:rPr lang="en-US" altLang="zh-CN" sz="2400" b="1" dirty="0">
                    <a:solidFill>
                      <a:srgbClr val="3C9A9A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A = B</a:t>
                </a:r>
                <a:endParaRPr lang="en-US" altLang="zh-CN" sz="2400" b="1" i="1" dirty="0">
                  <a:solidFill>
                    <a:srgbClr val="3C9A9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5ED64D8-5FD5-BD4A-936E-060DA9F1B5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24063"/>
                <a:ext cx="7584141" cy="6740307"/>
              </a:xfrm>
              <a:prstGeom prst="rect">
                <a:avLst/>
              </a:prstGeom>
              <a:blipFill>
                <a:blip r:embed="rId4"/>
                <a:stretch>
                  <a:fillRect b="-9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3F64BABB-BFA3-BF47-9D99-832C20550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4141" y="593455"/>
            <a:ext cx="5101038" cy="317350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C3230D4-173F-8A44-9EAC-DC0A7A486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3039" y="4267200"/>
            <a:ext cx="1952740" cy="19527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F225E00-A2D3-C14A-8981-C748A098ED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5642" y="4354570"/>
            <a:ext cx="38227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50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9FC9A4-FBD7-2148-998A-D26AF654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0836"/>
            <a:ext cx="12192000" cy="663225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59F15EE-7DC9-054B-9813-D173244499D0}"/>
              </a:ext>
            </a:extLst>
          </p:cNvPr>
          <p:cNvSpPr/>
          <p:nvPr/>
        </p:nvSpPr>
        <p:spPr>
          <a:xfrm>
            <a:off x="4060827" y="158448"/>
            <a:ext cx="40703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Methods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 err="1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vCNN</a:t>
            </a:r>
            <a:endParaRPr lang="en-US" altLang="zh-CN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5ED64D8-5FD5-BD4A-936E-060DA9F1B5B3}"/>
                  </a:ext>
                </a:extLst>
              </p:cNvPr>
              <p:cNvSpPr/>
              <p:nvPr/>
            </p:nvSpPr>
            <p:spPr>
              <a:xfrm>
                <a:off x="0" y="1224063"/>
                <a:ext cx="7584141" cy="67403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∃ </m:t>
                      </m:r>
                      <m:r>
                        <a:rPr lang="en-US" altLang="zh-CN" sz="2400" b="1" i="1" smtClean="0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𝒇𝒖𝒏𝒄𝒕𝒊𝒐𝒏</m:t>
                      </m:r>
                      <m:r>
                        <a:rPr lang="en-US" altLang="zh-CN" sz="2400" b="1" i="1" smtClean="0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1" i="1" smtClean="0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r>
                        <a:rPr lang="en-US" altLang="zh-CN" sz="2400" b="1" i="1" smtClean="0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∀</m:t>
                      </m:r>
                      <m:r>
                        <m:rPr>
                          <m:sty m:val="p"/>
                        </m:rPr>
                        <a:rPr lang="en-US" altLang="zh-CN" sz="24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altLang="zh-CN" sz="2400" b="1" i="1" smtClean="0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n-US" altLang="zh-CN" sz="2400" b="1" i="1" smtClean="0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altLang="zh-CN" sz="2400" b="1" i="1" smtClean="0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1" i="1" smtClean="0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24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4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sz="24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altLang="zh-CN" sz="24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2400" b="1" i="1" dirty="0">
                  <a:solidFill>
                    <a:srgbClr val="3C9A9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𝒂𝒏𝒅</m:t>
                      </m:r>
                      <m:r>
                        <a:rPr lang="en-US" altLang="zh-CN" sz="24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∀</m:t>
                      </m:r>
                      <m:r>
                        <a:rPr lang="en-US" altLang="zh-CN" sz="2400" b="1" i="1" smtClean="0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∉</m:t>
                      </m:r>
                      <m:r>
                        <a:rPr lang="en-US" altLang="zh-CN" sz="24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altLang="zh-CN" sz="24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2400" b="1" i="1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rgbClr val="3C9A9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4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en-US" altLang="zh-CN" sz="24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altLang="zh-CN" sz="2400" b="1" i="1">
                          <a:solidFill>
                            <a:srgbClr val="3C9A9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2400" b="1" i="1" dirty="0">
                  <a:solidFill>
                    <a:srgbClr val="3C9A9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:endParaRPr lang="en-US" altLang="zh-CN" sz="2400" b="1" i="1" dirty="0">
                  <a:solidFill>
                    <a:srgbClr val="3C9A9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:r>
                  <a:rPr lang="en-US" altLang="zh-CN" sz="2400" b="1" dirty="0">
                    <a:solidFill>
                      <a:srgbClr val="3C9A9A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f(x) = x</a:t>
                </a:r>
              </a:p>
              <a:p>
                <a:pPr/>
                <a:r>
                  <a:rPr lang="en-US" altLang="zh-CN" sz="2400" b="1" i="1" dirty="0">
                    <a:solidFill>
                      <a:srgbClr val="3C9A9A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if     </a:t>
                </a:r>
                <a:r>
                  <a:rPr lang="en-US" altLang="zh-CN" sz="2400" b="1" dirty="0">
                    <a:solidFill>
                      <a:srgbClr val="3C9A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y0, y1, y2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solidFill>
                          <a:srgbClr val="3C9A9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altLang="zh-CN" sz="2400" b="1" i="1">
                        <a:solidFill>
                          <a:srgbClr val="3C9A9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r>
                      <a:rPr lang="en-US" altLang="zh-CN" sz="2400" b="1" i="1" smtClean="0">
                        <a:solidFill>
                          <a:srgbClr val="3C9A9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</m:oMath>
                </a14:m>
                <a:endParaRPr lang="en-US" altLang="zh-CN" sz="2400" b="1" i="1" dirty="0">
                  <a:solidFill>
                    <a:srgbClr val="3C9A9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CN" sz="2400" b="1" dirty="0">
                    <a:solidFill>
                      <a:srgbClr val="3C9A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y2’ = y0 != a2 * x0 + a1 * x1 + a0 * x2</a:t>
                </a:r>
              </a:p>
              <a:p>
                <a:r>
                  <a:rPr lang="en-US" altLang="zh-CN" sz="2400" b="1" dirty="0">
                    <a:solidFill>
                      <a:srgbClr val="3C9A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y3’ = y1 != a2 * x1 + a1 * x2 + a0 * x3</a:t>
                </a:r>
              </a:p>
              <a:p>
                <a:r>
                  <a:rPr lang="en-US" altLang="zh-CN" sz="2400" b="1" dirty="0">
                    <a:solidFill>
                      <a:srgbClr val="3C9A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y4’ = y2 != a2 * x2 + a1 * x3 + a0 * x4</a:t>
                </a:r>
              </a:p>
              <a:p>
                <a:r>
                  <a:rPr lang="en-US" altLang="zh-CN" sz="2400" b="1" dirty="0">
                    <a:solidFill>
                      <a:srgbClr val="3C9A9A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</a:t>
                </a:r>
              </a:p>
              <a:p>
                <a:r>
                  <a:rPr lang="en-US" altLang="zh-CN" sz="2400" b="1" dirty="0">
                    <a:solidFill>
                      <a:srgbClr val="3C9A9A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=&gt;                                       =&gt;</a:t>
                </a:r>
              </a:p>
              <a:p>
                <a:endParaRPr lang="en-US" altLang="zh-CN" sz="2400" b="1" dirty="0">
                  <a:solidFill>
                    <a:srgbClr val="3C9A9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CN" sz="2400" b="1" dirty="0">
                    <a:solidFill>
                      <a:srgbClr val="3C9A9A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</a:t>
                </a:r>
              </a:p>
              <a:p>
                <a:endParaRPr lang="en-US" altLang="zh-CN" sz="2400" b="1" i="1" dirty="0">
                  <a:solidFill>
                    <a:srgbClr val="3C9A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b="1" i="1" dirty="0">
                  <a:solidFill>
                    <a:srgbClr val="3C9A9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:r>
                  <a:rPr lang="en-US" altLang="zh-CN" sz="2400" b="1" i="1" dirty="0">
                    <a:solidFill>
                      <a:srgbClr val="3C9A9A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</a:t>
                </a:r>
              </a:p>
              <a:p>
                <a:pPr/>
                <a:endParaRPr lang="en-US" altLang="zh-CN" sz="2400" b="1" i="1" dirty="0">
                  <a:solidFill>
                    <a:srgbClr val="3C9A9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:endParaRPr lang="en-US" altLang="zh-CN" sz="2400" b="1" i="1" dirty="0">
                  <a:solidFill>
                    <a:srgbClr val="3C9A9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:r>
                  <a:rPr lang="en-US" altLang="zh-CN" sz="2400" b="1" dirty="0">
                    <a:solidFill>
                      <a:srgbClr val="3C9A9A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A = B</a:t>
                </a:r>
                <a:endParaRPr lang="en-US" altLang="zh-CN" sz="2400" b="1" i="1" dirty="0">
                  <a:solidFill>
                    <a:srgbClr val="3C9A9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5ED64D8-5FD5-BD4A-936E-060DA9F1B5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24063"/>
                <a:ext cx="7584141" cy="6740307"/>
              </a:xfrm>
              <a:prstGeom prst="rect">
                <a:avLst/>
              </a:prstGeom>
              <a:blipFill>
                <a:blip r:embed="rId4"/>
                <a:stretch>
                  <a:fillRect b="-9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3F64BABB-BFA3-BF47-9D99-832C20550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4141" y="593455"/>
            <a:ext cx="5101038" cy="317350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C3230D4-173F-8A44-9EAC-DC0A7A486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3039" y="4267200"/>
            <a:ext cx="1952740" cy="19527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F225E00-A2D3-C14A-8981-C748A098ED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5642" y="4354570"/>
            <a:ext cx="3822700" cy="889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152CC93-9A5E-A049-9A4A-E88A47C71303}"/>
              </a:ext>
            </a:extLst>
          </p:cNvPr>
          <p:cNvSpPr/>
          <p:nvPr/>
        </p:nvSpPr>
        <p:spPr>
          <a:xfrm>
            <a:off x="9388943" y="4267200"/>
            <a:ext cx="13051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3C9A9A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 = B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477920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9FC9A4-FBD7-2148-998A-D26AF654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0836"/>
            <a:ext cx="12192000" cy="663225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59F15EE-7DC9-054B-9813-D173244499D0}"/>
              </a:ext>
            </a:extLst>
          </p:cNvPr>
          <p:cNvSpPr/>
          <p:nvPr/>
        </p:nvSpPr>
        <p:spPr>
          <a:xfrm>
            <a:off x="4462176" y="172835"/>
            <a:ext cx="40703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Methods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 err="1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vCNN</a:t>
            </a:r>
            <a:endParaRPr lang="en-US" altLang="zh-CN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5ED64D8-5FD5-BD4A-936E-060DA9F1B5B3}"/>
              </a:ext>
            </a:extLst>
          </p:cNvPr>
          <p:cNvSpPr/>
          <p:nvPr/>
        </p:nvSpPr>
        <p:spPr>
          <a:xfrm>
            <a:off x="0" y="1224063"/>
            <a:ext cx="758414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400" b="1" i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i="1" dirty="0">
              <a:solidFill>
                <a:srgbClr val="3C9A9A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/>
            <a:r>
              <a:rPr lang="en-US" altLang="zh-CN" sz="2400" b="1" i="1" dirty="0">
                <a:solidFill>
                  <a:srgbClr val="3C9A9A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</a:t>
            </a:r>
          </a:p>
          <a:p>
            <a:pPr/>
            <a:endParaRPr lang="en-US" altLang="zh-CN" sz="2400" b="1" i="1" dirty="0">
              <a:solidFill>
                <a:srgbClr val="3C9A9A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/>
            <a:endParaRPr lang="en-US" altLang="zh-CN" sz="2400" b="1" i="1" dirty="0">
              <a:solidFill>
                <a:srgbClr val="3C9A9A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/>
            <a:r>
              <a:rPr lang="en-US" altLang="zh-CN" sz="2400" b="1" dirty="0">
                <a:solidFill>
                  <a:srgbClr val="3C9A9A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</a:t>
            </a:r>
            <a:endParaRPr lang="en-US" altLang="zh-CN" sz="2400" b="1" i="1" dirty="0">
              <a:solidFill>
                <a:srgbClr val="3C9A9A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E0F8EFE-FEB1-7D48-BF78-C81917BA5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09" y="1343212"/>
            <a:ext cx="4854198" cy="41715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053884B-15CB-1140-B0EC-9C90955ACAB6}"/>
                  </a:ext>
                </a:extLst>
              </p:cNvPr>
              <p:cNvSpPr txBox="1"/>
              <p:nvPr/>
            </p:nvSpPr>
            <p:spPr>
              <a:xfrm>
                <a:off x="4939345" y="1794295"/>
                <a:ext cx="259976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>
                          <a:solidFill>
                            <a:srgbClr val="3C9A9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&lt;−−−−−</m:t>
                      </m:r>
                    </m:oMath>
                  </m:oMathPara>
                </a14:m>
                <a:endParaRPr lang="zh-CN" altLang="en-US" sz="3200" b="1" dirty="0">
                  <a:solidFill>
                    <a:srgbClr val="3C9A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053884B-15CB-1140-B0EC-9C90955AC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345" y="1794295"/>
                <a:ext cx="2599765" cy="492443"/>
              </a:xfrm>
              <a:prstGeom prst="rect">
                <a:avLst/>
              </a:prstGeom>
              <a:blipFill>
                <a:blip r:embed="rId5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椭圆 12">
            <a:extLst>
              <a:ext uri="{FF2B5EF4-FFF2-40B4-BE49-F238E27FC236}">
                <a16:creationId xmlns:a16="http://schemas.microsoft.com/office/drawing/2014/main" id="{4714A165-CB73-A74E-B22B-B299031DA809}"/>
              </a:ext>
            </a:extLst>
          </p:cNvPr>
          <p:cNvSpPr/>
          <p:nvPr/>
        </p:nvSpPr>
        <p:spPr>
          <a:xfrm>
            <a:off x="8957961" y="3263731"/>
            <a:ext cx="950476" cy="907717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176FF833-CA6E-5747-8C60-59BBBD5D526F}"/>
              </a:ext>
            </a:extLst>
          </p:cNvPr>
          <p:cNvCxnSpPr>
            <a:endCxn id="13" idx="3"/>
          </p:cNvCxnSpPr>
          <p:nvPr/>
        </p:nvCxnSpPr>
        <p:spPr>
          <a:xfrm flipV="1">
            <a:off x="7967887" y="4038516"/>
            <a:ext cx="1129268" cy="869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84E3BA5B-1826-CC48-BFBA-9FEB48018E58}"/>
              </a:ext>
            </a:extLst>
          </p:cNvPr>
          <p:cNvCxnSpPr/>
          <p:nvPr/>
        </p:nvCxnSpPr>
        <p:spPr>
          <a:xfrm flipH="1" flipV="1">
            <a:off x="9765436" y="4038516"/>
            <a:ext cx="1105714" cy="869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5B7D652-D8C4-4C4F-A299-583C32E79ACD}"/>
              </a:ext>
            </a:extLst>
          </p:cNvPr>
          <p:cNvSpPr txBox="1"/>
          <p:nvPr/>
        </p:nvSpPr>
        <p:spPr>
          <a:xfrm>
            <a:off x="9238774" y="3392185"/>
            <a:ext cx="385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 dirty="0"/>
              <a:t>*</a:t>
            </a: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A9232F1C-DAD9-CF4D-AFFB-E61DE59C7DD2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9431295" y="2371705"/>
            <a:ext cx="1904" cy="892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D7015DF1-860B-5647-BD8D-E2F32891B95B}"/>
              </a:ext>
            </a:extLst>
          </p:cNvPr>
          <p:cNvSpPr txBox="1"/>
          <p:nvPr/>
        </p:nvSpPr>
        <p:spPr>
          <a:xfrm>
            <a:off x="7165671" y="5212386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X</a:t>
            </a:r>
            <a:r>
              <a:rPr kumimoji="1" lang="en-US" altLang="zh-CN" baseline="30000" dirty="0"/>
              <a:t>2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X</a:t>
            </a:r>
            <a:r>
              <a:rPr kumimoji="1" lang="zh-CN" altLang="en-US" dirty="0"/>
              <a:t> </a:t>
            </a:r>
            <a:r>
              <a:rPr kumimoji="1" lang="en-US" altLang="zh-CN" dirty="0"/>
              <a:t>+1</a:t>
            </a:r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28057B6-D598-3748-BAEA-07CE890F4E94}"/>
              </a:ext>
            </a:extLst>
          </p:cNvPr>
          <p:cNvSpPr txBox="1"/>
          <p:nvPr/>
        </p:nvSpPr>
        <p:spPr>
          <a:xfrm>
            <a:off x="10741809" y="5217903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X</a:t>
            </a:r>
            <a:r>
              <a:rPr kumimoji="1" lang="zh-CN" altLang="en-US" dirty="0"/>
              <a:t> </a:t>
            </a:r>
            <a:r>
              <a:rPr kumimoji="1" lang="en-US" altLang="zh-CN" dirty="0"/>
              <a:t>+1</a:t>
            </a:r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713D88A-DECC-834F-8C67-4501188D4B1C}"/>
              </a:ext>
            </a:extLst>
          </p:cNvPr>
          <p:cNvSpPr txBox="1"/>
          <p:nvPr/>
        </p:nvSpPr>
        <p:spPr>
          <a:xfrm>
            <a:off x="9630186" y="2552572"/>
            <a:ext cx="223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(X</a:t>
            </a:r>
            <a:r>
              <a:rPr kumimoji="1" lang="en-US" altLang="zh-CN" baseline="30000" dirty="0"/>
              <a:t>2</a:t>
            </a:r>
            <a:r>
              <a:rPr kumimoji="1" lang="en-US" altLang="zh-CN" dirty="0"/>
              <a:t> + X + 1) * (X + 1)</a:t>
            </a:r>
            <a:endParaRPr kumimoji="1"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199F22A-7824-6549-884A-22A477842007}"/>
              </a:ext>
            </a:extLst>
          </p:cNvPr>
          <p:cNvSpPr/>
          <p:nvPr/>
        </p:nvSpPr>
        <p:spPr>
          <a:xfrm>
            <a:off x="6449615" y="3016648"/>
            <a:ext cx="30365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Language C</a:t>
            </a:r>
            <a:endParaRPr lang="zh-CN" altLang="en-US" sz="3200" dirty="0"/>
          </a:p>
        </p:txBody>
      </p:sp>
      <p:cxnSp>
        <p:nvCxnSpPr>
          <p:cNvPr id="22" name="肘形连接符 21">
            <a:extLst>
              <a:ext uri="{FF2B5EF4-FFF2-40B4-BE49-F238E27FC236}">
                <a16:creationId xmlns:a16="http://schemas.microsoft.com/office/drawing/2014/main" id="{39041611-F33B-6D48-ACF1-EBC0E07F34AA}"/>
              </a:ext>
            </a:extLst>
          </p:cNvPr>
          <p:cNvCxnSpPr/>
          <p:nvPr/>
        </p:nvCxnSpPr>
        <p:spPr>
          <a:xfrm>
            <a:off x="5090145" y="4118817"/>
            <a:ext cx="1938570" cy="6830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9C945C7C-F29C-F941-B359-9ED3204DEA32}"/>
              </a:ext>
            </a:extLst>
          </p:cNvPr>
          <p:cNvSpPr/>
          <p:nvPr/>
        </p:nvSpPr>
        <p:spPr>
          <a:xfrm>
            <a:off x="5403032" y="5070637"/>
            <a:ext cx="1312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Reduce</a:t>
            </a:r>
            <a:endParaRPr lang="zh-CN" altLang="en-US" sz="24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5605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9FC9A4-FBD7-2148-998A-D26AF654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0836"/>
            <a:ext cx="12192000" cy="663225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59F15EE-7DC9-054B-9813-D173244499D0}"/>
              </a:ext>
            </a:extLst>
          </p:cNvPr>
          <p:cNvSpPr/>
          <p:nvPr/>
        </p:nvSpPr>
        <p:spPr>
          <a:xfrm>
            <a:off x="4060827" y="158448"/>
            <a:ext cx="40703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Methods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 err="1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vCNN</a:t>
            </a:r>
            <a:endParaRPr lang="en-US" altLang="zh-CN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5ED64D8-5FD5-BD4A-936E-060DA9F1B5B3}"/>
              </a:ext>
            </a:extLst>
          </p:cNvPr>
          <p:cNvSpPr/>
          <p:nvPr/>
        </p:nvSpPr>
        <p:spPr>
          <a:xfrm>
            <a:off x="0" y="1224063"/>
            <a:ext cx="758414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400" b="1" i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i="1" dirty="0">
              <a:solidFill>
                <a:srgbClr val="3C9A9A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/>
            <a:r>
              <a:rPr lang="en-US" altLang="zh-CN" sz="2400" b="1" i="1" dirty="0">
                <a:solidFill>
                  <a:srgbClr val="3C9A9A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</a:t>
            </a:r>
          </a:p>
          <a:p>
            <a:pPr/>
            <a:endParaRPr lang="en-US" altLang="zh-CN" sz="2400" b="1" i="1" dirty="0">
              <a:solidFill>
                <a:srgbClr val="3C9A9A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/>
            <a:endParaRPr lang="en-US" altLang="zh-CN" sz="2400" b="1" i="1" dirty="0">
              <a:solidFill>
                <a:srgbClr val="3C9A9A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/>
            <a:r>
              <a:rPr lang="en-US" altLang="zh-CN" sz="2400" b="1" dirty="0">
                <a:solidFill>
                  <a:srgbClr val="3C9A9A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</a:t>
            </a:r>
            <a:endParaRPr lang="en-US" altLang="zh-CN" sz="2400" b="1" i="1" dirty="0">
              <a:solidFill>
                <a:srgbClr val="3C9A9A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E0F8EFE-FEB1-7D48-BF78-C81917BA5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510" y="1343212"/>
            <a:ext cx="4854198" cy="41715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053884B-15CB-1140-B0EC-9C90955ACAB6}"/>
                  </a:ext>
                </a:extLst>
              </p:cNvPr>
              <p:cNvSpPr txBox="1"/>
              <p:nvPr/>
            </p:nvSpPr>
            <p:spPr>
              <a:xfrm>
                <a:off x="5715092" y="2378225"/>
                <a:ext cx="259976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>
                          <a:solidFill>
                            <a:srgbClr val="3C9A9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&lt;−−−−−</m:t>
                      </m:r>
                    </m:oMath>
                  </m:oMathPara>
                </a14:m>
                <a:endParaRPr lang="zh-CN" altLang="en-US" sz="3200" b="1" dirty="0">
                  <a:solidFill>
                    <a:srgbClr val="3C9A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053884B-15CB-1140-B0EC-9C90955AC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92" y="2378225"/>
                <a:ext cx="2599765" cy="492443"/>
              </a:xfrm>
              <a:prstGeom prst="rect">
                <a:avLst/>
              </a:prstGeom>
              <a:blipFill>
                <a:blip r:embed="rId5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8D1D02B-05B9-654B-A96C-30887ED5885F}"/>
                  </a:ext>
                </a:extLst>
              </p:cNvPr>
              <p:cNvSpPr txBox="1"/>
              <p:nvPr/>
            </p:nvSpPr>
            <p:spPr>
              <a:xfrm>
                <a:off x="5748756" y="2961840"/>
                <a:ext cx="259976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>
                          <a:solidFill>
                            <a:srgbClr val="3C9A9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&lt;−−−−−</m:t>
                      </m:r>
                    </m:oMath>
                  </m:oMathPara>
                </a14:m>
                <a:endParaRPr lang="zh-CN" altLang="en-US" sz="3200" b="1" dirty="0">
                  <a:solidFill>
                    <a:srgbClr val="3C9A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8D1D02B-05B9-654B-A96C-30887ED58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756" y="2961840"/>
                <a:ext cx="2599765" cy="492443"/>
              </a:xfrm>
              <a:prstGeom prst="rect">
                <a:avLst/>
              </a:prstGeom>
              <a:blipFill>
                <a:blip r:embed="rId6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B0654E44-5D76-9E4A-9A4B-57ABE4BA61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2651" y="2961840"/>
            <a:ext cx="2588055" cy="235620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9E64634-006C-E341-ADA5-4AE61183BE13}"/>
              </a:ext>
            </a:extLst>
          </p:cNvPr>
          <p:cNvSpPr/>
          <p:nvPr/>
        </p:nvSpPr>
        <p:spPr>
          <a:xfrm>
            <a:off x="8870755" y="2073551"/>
            <a:ext cx="31599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Circuit satisfiability</a:t>
            </a:r>
          </a:p>
          <a:p>
            <a:r>
              <a:rPr lang="en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problem</a:t>
            </a:r>
          </a:p>
        </p:txBody>
      </p:sp>
      <p:cxnSp>
        <p:nvCxnSpPr>
          <p:cNvPr id="11" name="肘形连接符 10">
            <a:extLst>
              <a:ext uri="{FF2B5EF4-FFF2-40B4-BE49-F238E27FC236}">
                <a16:creationId xmlns:a16="http://schemas.microsoft.com/office/drawing/2014/main" id="{B47B0C8D-B4C8-E44F-A70A-02A46F82C330}"/>
              </a:ext>
            </a:extLst>
          </p:cNvPr>
          <p:cNvCxnSpPr/>
          <p:nvPr/>
        </p:nvCxnSpPr>
        <p:spPr>
          <a:xfrm>
            <a:off x="6249499" y="4164136"/>
            <a:ext cx="1938570" cy="6830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3252F3CE-FD2A-0642-B6AF-3D607CAC910C}"/>
              </a:ext>
            </a:extLst>
          </p:cNvPr>
          <p:cNvSpPr/>
          <p:nvPr/>
        </p:nvSpPr>
        <p:spPr>
          <a:xfrm>
            <a:off x="6562386" y="5115956"/>
            <a:ext cx="1312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Reduce</a:t>
            </a:r>
            <a:endParaRPr lang="zh-CN" altLang="en-US" sz="24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02369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9FC9A4-FBD7-2148-998A-D26AF654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0836"/>
            <a:ext cx="12192000" cy="663225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59F15EE-7DC9-054B-9813-D173244499D0}"/>
              </a:ext>
            </a:extLst>
          </p:cNvPr>
          <p:cNvSpPr/>
          <p:nvPr/>
        </p:nvSpPr>
        <p:spPr>
          <a:xfrm>
            <a:off x="4060827" y="158448"/>
            <a:ext cx="40703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Methods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 err="1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vCNN</a:t>
            </a:r>
            <a:endParaRPr lang="en-US" altLang="zh-CN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5ED64D8-5FD5-BD4A-936E-060DA9F1B5B3}"/>
              </a:ext>
            </a:extLst>
          </p:cNvPr>
          <p:cNvSpPr/>
          <p:nvPr/>
        </p:nvSpPr>
        <p:spPr>
          <a:xfrm>
            <a:off x="0" y="1224063"/>
            <a:ext cx="758414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400" b="1" i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i="1" dirty="0">
              <a:solidFill>
                <a:srgbClr val="3C9A9A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/>
            <a:r>
              <a:rPr lang="en-US" altLang="zh-CN" sz="2400" b="1" i="1" dirty="0">
                <a:solidFill>
                  <a:srgbClr val="3C9A9A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</a:t>
            </a:r>
          </a:p>
          <a:p>
            <a:pPr/>
            <a:endParaRPr lang="en-US" altLang="zh-CN" sz="2400" b="1" i="1" dirty="0">
              <a:solidFill>
                <a:srgbClr val="3C9A9A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/>
            <a:endParaRPr lang="en-US" altLang="zh-CN" sz="2400" b="1" i="1" dirty="0">
              <a:solidFill>
                <a:srgbClr val="3C9A9A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/>
            <a:r>
              <a:rPr lang="en-US" altLang="zh-CN" sz="2400" b="1" dirty="0">
                <a:solidFill>
                  <a:srgbClr val="3C9A9A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</a:t>
            </a:r>
            <a:endParaRPr lang="en-US" altLang="zh-CN" sz="2400" b="1" i="1" dirty="0">
              <a:solidFill>
                <a:srgbClr val="3C9A9A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07C3050-04B9-8347-A79A-7069DBA89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510" y="2961840"/>
            <a:ext cx="2588055" cy="2356209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7736D876-B6A2-5748-8045-61C2B38CF473}"/>
              </a:ext>
            </a:extLst>
          </p:cNvPr>
          <p:cNvSpPr/>
          <p:nvPr/>
        </p:nvSpPr>
        <p:spPr>
          <a:xfrm>
            <a:off x="1286614" y="2073551"/>
            <a:ext cx="31599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Circuit satisfiability</a:t>
            </a:r>
          </a:p>
          <a:p>
            <a:r>
              <a:rPr lang="en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problem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80BDF20-B751-FD40-8851-007743EAA458}"/>
              </a:ext>
            </a:extLst>
          </p:cNvPr>
          <p:cNvSpPr/>
          <p:nvPr/>
        </p:nvSpPr>
        <p:spPr>
          <a:xfrm>
            <a:off x="8187754" y="2859243"/>
            <a:ext cx="950476" cy="907717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A75A12C0-009F-3F4A-999D-91FB426BB213}"/>
              </a:ext>
            </a:extLst>
          </p:cNvPr>
          <p:cNvCxnSpPr>
            <a:endCxn id="15" idx="3"/>
          </p:cNvCxnSpPr>
          <p:nvPr/>
        </p:nvCxnSpPr>
        <p:spPr>
          <a:xfrm flipV="1">
            <a:off x="7197680" y="3634028"/>
            <a:ext cx="1129268" cy="869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242E88E3-5087-B441-882B-9ED016573D38}"/>
              </a:ext>
            </a:extLst>
          </p:cNvPr>
          <p:cNvCxnSpPr/>
          <p:nvPr/>
        </p:nvCxnSpPr>
        <p:spPr>
          <a:xfrm flipH="1" flipV="1">
            <a:off x="8995229" y="3634028"/>
            <a:ext cx="1105714" cy="869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F22BD791-C7EA-4744-8816-3D0AE568543F}"/>
              </a:ext>
            </a:extLst>
          </p:cNvPr>
          <p:cNvSpPr txBox="1"/>
          <p:nvPr/>
        </p:nvSpPr>
        <p:spPr>
          <a:xfrm>
            <a:off x="8468567" y="2987697"/>
            <a:ext cx="385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 dirty="0"/>
              <a:t>*</a:t>
            </a:r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3199F26C-C169-6A44-9774-A9D96200827E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8661088" y="1967217"/>
            <a:ext cx="1904" cy="892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69ECD767-3E9D-784E-BBD7-764BCE8A602A}"/>
              </a:ext>
            </a:extLst>
          </p:cNvPr>
          <p:cNvSpPr txBox="1"/>
          <p:nvPr/>
        </p:nvSpPr>
        <p:spPr>
          <a:xfrm>
            <a:off x="6395464" y="4807898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X</a:t>
            </a:r>
            <a:r>
              <a:rPr kumimoji="1" lang="en-US" altLang="zh-CN" baseline="30000" dirty="0"/>
              <a:t>2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X</a:t>
            </a:r>
            <a:r>
              <a:rPr kumimoji="1" lang="zh-CN" altLang="en-US" dirty="0"/>
              <a:t> </a:t>
            </a:r>
            <a:r>
              <a:rPr kumimoji="1" lang="en-US" altLang="zh-CN" dirty="0"/>
              <a:t>+1</a:t>
            </a:r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C8BCC58-01B4-874C-831B-A1621518F746}"/>
              </a:ext>
            </a:extLst>
          </p:cNvPr>
          <p:cNvSpPr txBox="1"/>
          <p:nvPr/>
        </p:nvSpPr>
        <p:spPr>
          <a:xfrm>
            <a:off x="9971602" y="4813415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X</a:t>
            </a:r>
            <a:r>
              <a:rPr kumimoji="1" lang="zh-CN" altLang="en-US" dirty="0"/>
              <a:t> </a:t>
            </a:r>
            <a:r>
              <a:rPr kumimoji="1" lang="en-US" altLang="zh-CN" dirty="0"/>
              <a:t>+1</a:t>
            </a:r>
            <a:endParaRPr kumimoji="1"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8162DB7-65BC-E54B-9AD5-202C975ED73E}"/>
              </a:ext>
            </a:extLst>
          </p:cNvPr>
          <p:cNvSpPr txBox="1"/>
          <p:nvPr/>
        </p:nvSpPr>
        <p:spPr>
          <a:xfrm>
            <a:off x="8859979" y="2148084"/>
            <a:ext cx="223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(X</a:t>
            </a:r>
            <a:r>
              <a:rPr kumimoji="1" lang="en-US" altLang="zh-CN" baseline="30000" dirty="0"/>
              <a:t>2</a:t>
            </a:r>
            <a:r>
              <a:rPr kumimoji="1" lang="en-US" altLang="zh-CN" dirty="0"/>
              <a:t> + X + 1) * (X + 1)</a:t>
            </a:r>
            <a:endParaRPr kumimoji="1"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81A323B-B00F-4649-A697-20B584441ACB}"/>
              </a:ext>
            </a:extLst>
          </p:cNvPr>
          <p:cNvSpPr/>
          <p:nvPr/>
        </p:nvSpPr>
        <p:spPr>
          <a:xfrm>
            <a:off x="5586107" y="2301263"/>
            <a:ext cx="30365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Language C</a:t>
            </a:r>
            <a:endParaRPr lang="zh-CN" altLang="en-US" sz="3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DB38E8E-7FE5-AF40-BE2B-6DE906005D3B}"/>
              </a:ext>
            </a:extLst>
          </p:cNvPr>
          <p:cNvSpPr/>
          <p:nvPr/>
        </p:nvSpPr>
        <p:spPr>
          <a:xfrm>
            <a:off x="4714314" y="564873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 err="1"/>
              <a:t>LegoSNARK</a:t>
            </a:r>
            <a:r>
              <a:rPr lang="en-US" altLang="zh-CN" b="1" dirty="0"/>
              <a:t>:</a:t>
            </a:r>
            <a:r>
              <a:rPr lang="en" altLang="zh-CN" b="1" dirty="0"/>
              <a:t> Modular Design and Composition of Succinct Zero-Knowledge Proofs  (CCS’19)</a:t>
            </a:r>
            <a:endParaRPr lang="zh-CN" altLang="en-US" b="1" dirty="0"/>
          </a:p>
        </p:txBody>
      </p:sp>
      <p:sp>
        <p:nvSpPr>
          <p:cNvPr id="5" name="十字形 4">
            <a:extLst>
              <a:ext uri="{FF2B5EF4-FFF2-40B4-BE49-F238E27FC236}">
                <a16:creationId xmlns:a16="http://schemas.microsoft.com/office/drawing/2014/main" id="{F8DD7A4E-4CE6-944A-8218-17E6A9F9093E}"/>
              </a:ext>
            </a:extLst>
          </p:cNvPr>
          <p:cNvSpPr/>
          <p:nvPr/>
        </p:nvSpPr>
        <p:spPr>
          <a:xfrm>
            <a:off x="4315525" y="3429000"/>
            <a:ext cx="1357591" cy="1339401"/>
          </a:xfrm>
          <a:prstGeom prst="plus">
            <a:avLst>
              <a:gd name="adj" fmla="val 44029"/>
            </a:avLst>
          </a:prstGeom>
          <a:solidFill>
            <a:srgbClr val="FFC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5993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2AB608-8944-984D-8FAA-FB92450A4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2469"/>
            <a:ext cx="12192000" cy="663225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D1C8E82-ABA4-ED4D-A1DE-DCD8FD52E11B}"/>
              </a:ext>
            </a:extLst>
          </p:cNvPr>
          <p:cNvSpPr txBox="1"/>
          <p:nvPr/>
        </p:nvSpPr>
        <p:spPr>
          <a:xfrm>
            <a:off x="976425" y="1212469"/>
            <a:ext cx="102391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err="1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vCNN</a:t>
            </a: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Verifiable Convolutional Neural </a:t>
            </a:r>
          </a:p>
          <a:p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Network based on </a:t>
            </a:r>
            <a:r>
              <a:rPr lang="en-US" altLang="zh-CN" sz="4000" b="1" dirty="0" err="1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zk</a:t>
            </a:r>
            <a:r>
              <a:rPr lang="en-US" altLang="zh-CN" sz="40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-SNARKs</a:t>
            </a:r>
            <a:endParaRPr lang="zh-CN" altLang="en-US" sz="40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E063B4-84F7-B040-A67F-D8C0FC6E8FBE}"/>
              </a:ext>
            </a:extLst>
          </p:cNvPr>
          <p:cNvSpPr txBox="1"/>
          <p:nvPr/>
        </p:nvSpPr>
        <p:spPr>
          <a:xfrm>
            <a:off x="8653715" y="3429000"/>
            <a:ext cx="17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汇报人：陆涛</a:t>
            </a:r>
          </a:p>
        </p:txBody>
      </p:sp>
    </p:spTree>
    <p:extLst>
      <p:ext uri="{BB962C8B-B14F-4D97-AF65-F5344CB8AC3E}">
        <p14:creationId xmlns:p14="http://schemas.microsoft.com/office/powerpoint/2010/main" val="2774996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14019EA6-D61E-6A42-B29F-1EF61435B2AB}"/>
              </a:ext>
            </a:extLst>
          </p:cNvPr>
          <p:cNvSpPr/>
          <p:nvPr/>
        </p:nvSpPr>
        <p:spPr>
          <a:xfrm>
            <a:off x="2894642" y="458654"/>
            <a:ext cx="64027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 language and NP language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F75A838-567D-AB4F-84BD-EAB448473F0D}"/>
              </a:ext>
            </a:extLst>
          </p:cNvPr>
          <p:cNvSpPr/>
          <p:nvPr/>
        </p:nvSpPr>
        <p:spPr>
          <a:xfrm>
            <a:off x="393489" y="1740607"/>
            <a:ext cx="61027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String:   ”</a:t>
            </a:r>
            <a:r>
              <a:rPr lang="en-US" altLang="zh-CN" sz="3200" b="1" dirty="0" err="1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abc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“g12dg”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0768EB2-20A9-1E4D-B905-0117CE953779}"/>
              </a:ext>
            </a:extLst>
          </p:cNvPr>
          <p:cNvSpPr/>
          <p:nvPr/>
        </p:nvSpPr>
        <p:spPr>
          <a:xfrm>
            <a:off x="393489" y="3022560"/>
            <a:ext cx="866076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language:  </a:t>
            </a:r>
            <a:r>
              <a:rPr lang="en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language is a set of strings.</a:t>
            </a:r>
          </a:p>
          <a:p>
            <a:endParaRPr lang="en-US" altLang="zh-CN" sz="32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{“</a:t>
            </a:r>
            <a:r>
              <a:rPr lang="en-US" altLang="zh-CN" sz="3200" b="1" dirty="0" err="1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abc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”, “g12dg”}</a:t>
            </a:r>
          </a:p>
        </p:txBody>
      </p:sp>
    </p:spTree>
    <p:extLst>
      <p:ext uri="{BB962C8B-B14F-4D97-AF65-F5344CB8AC3E}">
        <p14:creationId xmlns:p14="http://schemas.microsoft.com/office/powerpoint/2010/main" val="2871038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14019EA6-D61E-6A42-B29F-1EF61435B2AB}"/>
              </a:ext>
            </a:extLst>
          </p:cNvPr>
          <p:cNvSpPr/>
          <p:nvPr/>
        </p:nvSpPr>
        <p:spPr>
          <a:xfrm>
            <a:off x="2894642" y="458654"/>
            <a:ext cx="64027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 language and NP language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A15BEF-74E1-8C4B-9D97-5D2268B72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82" y="2169459"/>
            <a:ext cx="5554080" cy="319520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7813D89-36E6-144B-9532-7379BE094717}"/>
              </a:ext>
            </a:extLst>
          </p:cNvPr>
          <p:cNvSpPr/>
          <p:nvPr/>
        </p:nvSpPr>
        <p:spPr>
          <a:xfrm>
            <a:off x="2314458" y="1523128"/>
            <a:ext cx="16049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</a:t>
            </a:r>
            <a:endParaRPr lang="zh-CN" altLang="en-US" sz="3600" dirty="0"/>
          </a:p>
        </p:txBody>
      </p:sp>
      <p:sp>
        <p:nvSpPr>
          <p:cNvPr id="3" name="右箭头 2">
            <a:extLst>
              <a:ext uri="{FF2B5EF4-FFF2-40B4-BE49-F238E27FC236}">
                <a16:creationId xmlns:a16="http://schemas.microsoft.com/office/drawing/2014/main" id="{A785C49A-C157-9A42-BA4C-C23945FFF4B6}"/>
              </a:ext>
            </a:extLst>
          </p:cNvPr>
          <p:cNvSpPr/>
          <p:nvPr/>
        </p:nvSpPr>
        <p:spPr>
          <a:xfrm>
            <a:off x="5893962" y="3767061"/>
            <a:ext cx="1224014" cy="518068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468D837-0EE4-AC49-B799-A4A78BDD142F}"/>
              </a:ext>
            </a:extLst>
          </p:cNvPr>
          <p:cNvSpPr txBox="1"/>
          <p:nvPr/>
        </p:nvSpPr>
        <p:spPr>
          <a:xfrm>
            <a:off x="7205699" y="3564430"/>
            <a:ext cx="49863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&lt;G&gt; = &lt;V, E&gt;</a:t>
            </a:r>
            <a:endParaRPr lang="zh-CN" altLang="en-US" sz="54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4092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14019EA6-D61E-6A42-B29F-1EF61435B2AB}"/>
              </a:ext>
            </a:extLst>
          </p:cNvPr>
          <p:cNvSpPr/>
          <p:nvPr/>
        </p:nvSpPr>
        <p:spPr>
          <a:xfrm>
            <a:off x="2894642" y="458654"/>
            <a:ext cx="64027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 language and NP language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F3110D3-6732-0C4B-BC29-E267BEA7451C}"/>
              </a:ext>
            </a:extLst>
          </p:cNvPr>
          <p:cNvSpPr/>
          <p:nvPr/>
        </p:nvSpPr>
        <p:spPr>
          <a:xfrm>
            <a:off x="1478711" y="1677215"/>
            <a:ext cx="8947706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language:  </a:t>
            </a:r>
            <a:r>
              <a:rPr lang="en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language is a set of strings.</a:t>
            </a:r>
          </a:p>
          <a:p>
            <a:endParaRPr lang="en-US" altLang="zh-CN" sz="32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L1: </a:t>
            </a:r>
          </a:p>
          <a:p>
            <a:r>
              <a:rPr lang="en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{&lt;x, y&gt;| x and y are relatively prime}</a:t>
            </a:r>
          </a:p>
          <a:p>
            <a:endParaRPr lang="en-US" altLang="zh-CN" sz="32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L2:</a:t>
            </a:r>
          </a:p>
          <a:p>
            <a:r>
              <a:rPr lang="en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{&lt;G, s, t&gt;| G is a directed graph that has a </a:t>
            </a:r>
          </a:p>
          <a:p>
            <a:r>
              <a:rPr lang="en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directed path from s to t}</a:t>
            </a:r>
          </a:p>
          <a:p>
            <a:endParaRPr lang="en-US" altLang="zh-CN" sz="32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1060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14019EA6-D61E-6A42-B29F-1EF61435B2AB}"/>
              </a:ext>
            </a:extLst>
          </p:cNvPr>
          <p:cNvSpPr/>
          <p:nvPr/>
        </p:nvSpPr>
        <p:spPr>
          <a:xfrm>
            <a:off x="2894642" y="141366"/>
            <a:ext cx="64027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 language and NP language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949464B4-F466-A841-9923-A8F603FD7026}"/>
                  </a:ext>
                </a:extLst>
              </p:cNvPr>
              <p:cNvSpPr/>
              <p:nvPr/>
            </p:nvSpPr>
            <p:spPr>
              <a:xfrm>
                <a:off x="607319" y="847663"/>
                <a:ext cx="6774932" cy="5693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" altLang="zh-CN" sz="2800" b="1" dirty="0">
                    <a:solidFill>
                      <a:srgbClr val="3C9A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L1: </a:t>
                </a:r>
              </a:p>
              <a:p>
                <a:r>
                  <a:rPr lang="en" altLang="zh-CN" sz="2800" b="1" dirty="0">
                    <a:solidFill>
                      <a:srgbClr val="3C9A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{&lt;x, y&gt;| x and y are relatively prime}</a:t>
                </a:r>
              </a:p>
              <a:p>
                <a:endParaRPr lang="en" altLang="zh-CN" sz="2000" b="1" dirty="0">
                  <a:solidFill>
                    <a:srgbClr val="3C9A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" altLang="zh-CN" sz="3600" b="1" dirty="0">
                    <a:solidFill>
                      <a:srgbClr val="3C9A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Check &lt;a, b&gt;</a:t>
                </a:r>
                <a:r>
                  <a:rPr lang="zh-CN" altLang="en-US" sz="3600" b="1" dirty="0">
                    <a:solidFill>
                      <a:srgbClr val="3C9A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3600" b="1">
                        <a:solidFill>
                          <a:srgbClr val="3C9A9A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∈</m:t>
                    </m:r>
                  </m:oMath>
                </a14:m>
                <a:r>
                  <a:rPr lang="zh-CN" altLang="en-US" sz="3600" b="1" dirty="0">
                    <a:solidFill>
                      <a:srgbClr val="3C9A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3600" b="1" dirty="0">
                    <a:solidFill>
                      <a:srgbClr val="3C9A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L1</a:t>
                </a:r>
                <a:r>
                  <a:rPr lang="en" altLang="zh-CN" sz="3600" b="1" dirty="0">
                    <a:solidFill>
                      <a:srgbClr val="3C9A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  <a:p>
                <a:endParaRPr lang="en" altLang="zh-CN" sz="3600" b="1" dirty="0">
                  <a:solidFill>
                    <a:srgbClr val="3C9A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3600" b="1" dirty="0">
                    <a:solidFill>
                      <a:srgbClr val="3C9A9A"/>
                    </a:solidFill>
                    <a:latin typeface="微软雅黑" panose="020B0503020204020204" pitchFamily="34" charset="-122"/>
                    <a:ea typeface="Cambria Math" panose="02040503050406030204" pitchFamily="18" charset="0"/>
                  </a:rPr>
                  <a:t>Exist a Polynomial time</a:t>
                </a:r>
                <a:r>
                  <a:rPr lang="zh-CN" altLang="en-US" sz="3600" b="1" dirty="0">
                    <a:solidFill>
                      <a:srgbClr val="3C9A9A"/>
                    </a:solidFill>
                    <a:latin typeface="微软雅黑" panose="020B0503020204020204" pitchFamily="34" charset="-122"/>
                    <a:ea typeface="Cambria Math" panose="02040503050406030204" pitchFamily="18" charset="0"/>
                  </a:rPr>
                  <a:t> </a:t>
                </a:r>
                <a:endParaRPr lang="en-US" altLang="zh-CN" sz="3600" b="1" dirty="0">
                  <a:solidFill>
                    <a:srgbClr val="3C9A9A"/>
                  </a:solidFill>
                  <a:latin typeface="微软雅黑" panose="020B0503020204020204" pitchFamily="34" charset="-122"/>
                  <a:ea typeface="Cambria Math" panose="02040503050406030204" pitchFamily="18" charset="0"/>
                </a:endParaRPr>
              </a:p>
              <a:p>
                <a:r>
                  <a:rPr lang="en-US" altLang="zh-CN" sz="3600" b="1" dirty="0">
                    <a:solidFill>
                      <a:srgbClr val="3C9A9A"/>
                    </a:solidFill>
                    <a:latin typeface="微软雅黑" panose="020B0503020204020204" pitchFamily="34" charset="-122"/>
                    <a:ea typeface="Cambria Math" panose="02040503050406030204" pitchFamily="18" charset="0"/>
                  </a:rPr>
                  <a:t>program</a:t>
                </a:r>
                <a:r>
                  <a:rPr lang="zh-CN" altLang="en-US" sz="3600" b="1" dirty="0">
                    <a:solidFill>
                      <a:srgbClr val="3C9A9A"/>
                    </a:solidFill>
                    <a:latin typeface="微软雅黑" panose="020B0503020204020204" pitchFamily="34" charset="-122"/>
                    <a:ea typeface="Cambria Math" panose="02040503050406030204" pitchFamily="18" charset="0"/>
                  </a:rPr>
                  <a:t> </a:t>
                </a:r>
                <a:r>
                  <a:rPr lang="en-US" altLang="zh-CN" sz="3600" b="1" dirty="0">
                    <a:solidFill>
                      <a:srgbClr val="3C9A9A"/>
                    </a:solidFill>
                    <a:latin typeface="微软雅黑" panose="020B0503020204020204" pitchFamily="34" charset="-122"/>
                    <a:ea typeface="Cambria Math" panose="02040503050406030204" pitchFamily="18" charset="0"/>
                  </a:rPr>
                  <a:t>that can check</a:t>
                </a:r>
              </a:p>
              <a:p>
                <a:r>
                  <a:rPr lang="en-US" altLang="zh-CN" sz="3600" b="1" dirty="0">
                    <a:solidFill>
                      <a:srgbClr val="3C9A9A"/>
                    </a:solidFill>
                    <a:latin typeface="微软雅黑" panose="020B0503020204020204" pitchFamily="34" charset="-122"/>
                    <a:ea typeface="Cambria Math" panose="02040503050406030204" pitchFamily="18" charset="0"/>
                  </a:rPr>
                  <a:t>whether or not all strings</a:t>
                </a:r>
              </a:p>
              <a:p>
                <a:r>
                  <a:rPr lang="en-US" altLang="zh-CN" sz="3600" b="1" dirty="0">
                    <a:solidFill>
                      <a:srgbClr val="3C9A9A"/>
                    </a:solidFill>
                    <a:latin typeface="微软雅黑" panose="020B0503020204020204" pitchFamily="34" charset="-122"/>
                    <a:ea typeface="Cambria Math" panose="02040503050406030204" pitchFamily="18" charset="0"/>
                  </a:rPr>
                  <a:t>like &lt;a, b&gt; are</a:t>
                </a:r>
                <a:r>
                  <a:rPr lang="zh-CN" altLang="en-US" sz="3600" b="1" dirty="0">
                    <a:solidFill>
                      <a:srgbClr val="3C9A9A"/>
                    </a:solidFill>
                    <a:latin typeface="微软雅黑" panose="020B0503020204020204" pitchFamily="34" charset="-122"/>
                    <a:ea typeface="Cambria Math" panose="02040503050406030204" pitchFamily="18" charset="0"/>
                  </a:rPr>
                  <a:t> </a:t>
                </a:r>
                <a:r>
                  <a:rPr lang="en-US" altLang="zh-CN" sz="3600" b="1" dirty="0">
                    <a:solidFill>
                      <a:srgbClr val="3C9A9A"/>
                    </a:solidFill>
                    <a:latin typeface="微软雅黑" panose="020B0503020204020204" pitchFamily="34" charset="-122"/>
                    <a:ea typeface="Cambria Math" panose="02040503050406030204" pitchFamily="18" charset="0"/>
                  </a:rPr>
                  <a:t>in the L1.</a:t>
                </a:r>
              </a:p>
              <a:p>
                <a:endParaRPr lang="en" altLang="zh-CN" sz="3600" b="1" dirty="0">
                  <a:solidFill>
                    <a:srgbClr val="3C9A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" altLang="zh-CN" sz="3600" b="1" dirty="0">
                    <a:solidFill>
                      <a:srgbClr val="3C9A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L1 </a:t>
                </a:r>
                <a14:m>
                  <m:oMath xmlns:m="http://schemas.openxmlformats.org/officeDocument/2006/math">
                    <m:r>
                      <a:rPr lang="zh-CN" altLang="en-US" sz="3600" b="1">
                        <a:solidFill>
                          <a:srgbClr val="3C9A9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∈</m:t>
                    </m:r>
                  </m:oMath>
                </a14:m>
                <a:r>
                  <a:rPr lang="zh-CN" altLang="en-US" sz="3600" b="1" dirty="0">
                    <a:solidFill>
                      <a:srgbClr val="3C9A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3600" b="1" dirty="0">
                    <a:solidFill>
                      <a:srgbClr val="3C9A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</a:t>
                </a:r>
                <a:r>
                  <a:rPr lang="zh-CN" altLang="en-US" sz="3600" b="1" dirty="0">
                    <a:solidFill>
                      <a:srgbClr val="3C9A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3600" b="1" dirty="0">
                    <a:solidFill>
                      <a:srgbClr val="3C9A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language</a:t>
                </a:r>
                <a:endParaRPr lang="en" altLang="zh-CN" sz="3600" b="1" dirty="0">
                  <a:solidFill>
                    <a:srgbClr val="3C9A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949464B4-F466-A841-9923-A8F603FD70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19" y="847663"/>
                <a:ext cx="6774932" cy="5693866"/>
              </a:xfrm>
              <a:prstGeom prst="rect">
                <a:avLst/>
              </a:prstGeom>
              <a:blipFill>
                <a:blip r:embed="rId3"/>
                <a:stretch>
                  <a:fillRect l="-2814" t="-1114" r="-938" b="-2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8D18E414-1209-564C-A43C-F182564EFBD1}"/>
              </a:ext>
            </a:extLst>
          </p:cNvPr>
          <p:cNvSpPr/>
          <p:nvPr/>
        </p:nvSpPr>
        <p:spPr>
          <a:xfrm>
            <a:off x="8015502" y="1484157"/>
            <a:ext cx="3569179" cy="464770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Aft>
                <a:spcPts val="0"/>
              </a:spcAft>
            </a:pPr>
            <a:r>
              <a:rPr lang="en-US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Program1:</a:t>
            </a:r>
          </a:p>
          <a:p>
            <a:pPr>
              <a:spcAft>
                <a:spcPts val="0"/>
              </a:spcAft>
            </a:pPr>
            <a:r>
              <a:rPr lang="en-US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Input &lt;a, b&gt;</a:t>
            </a:r>
          </a:p>
          <a:p>
            <a:pPr>
              <a:spcAft>
                <a:spcPts val="0"/>
              </a:spcAft>
            </a:pPr>
            <a:endParaRPr lang="en-US" altLang="zh-CN" sz="24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0"/>
              </a:spcAft>
            </a:pPr>
            <a:r>
              <a:rPr lang="en-US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g = </a:t>
            </a:r>
            <a:r>
              <a:rPr lang="en-US" altLang="zh-CN" sz="2400" b="1" dirty="0" err="1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gcd</a:t>
            </a:r>
            <a:r>
              <a:rPr lang="en-US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(a, b)</a:t>
            </a:r>
          </a:p>
          <a:p>
            <a:pPr>
              <a:spcAft>
                <a:spcPts val="0"/>
              </a:spcAft>
            </a:pPr>
            <a:endParaRPr lang="en-US" altLang="zh-CN" sz="24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0"/>
              </a:spcAft>
            </a:pPr>
            <a:r>
              <a:rPr lang="en-US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if g == 1: </a:t>
            </a:r>
          </a:p>
          <a:p>
            <a:pPr>
              <a:spcAft>
                <a:spcPts val="0"/>
              </a:spcAft>
            </a:pPr>
            <a:r>
              <a:rPr lang="en-US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return true</a:t>
            </a:r>
          </a:p>
          <a:p>
            <a:pPr>
              <a:spcAft>
                <a:spcPts val="0"/>
              </a:spcAft>
            </a:pPr>
            <a:r>
              <a:rPr lang="en-US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else:</a:t>
            </a:r>
          </a:p>
          <a:p>
            <a:pPr>
              <a:spcAft>
                <a:spcPts val="0"/>
              </a:spcAft>
            </a:pPr>
            <a:r>
              <a:rPr lang="en-US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return false</a:t>
            </a:r>
          </a:p>
        </p:txBody>
      </p:sp>
    </p:spTree>
    <p:extLst>
      <p:ext uri="{BB962C8B-B14F-4D97-AF65-F5344CB8AC3E}">
        <p14:creationId xmlns:p14="http://schemas.microsoft.com/office/powerpoint/2010/main" val="692107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14019EA6-D61E-6A42-B29F-1EF61435B2AB}"/>
              </a:ext>
            </a:extLst>
          </p:cNvPr>
          <p:cNvSpPr/>
          <p:nvPr/>
        </p:nvSpPr>
        <p:spPr>
          <a:xfrm>
            <a:off x="2894642" y="141366"/>
            <a:ext cx="64027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 language and NP language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AAE2138-8CBC-BB47-B761-15FCE4263717}"/>
              </a:ext>
            </a:extLst>
          </p:cNvPr>
          <p:cNvSpPr/>
          <p:nvPr/>
        </p:nvSpPr>
        <p:spPr>
          <a:xfrm>
            <a:off x="638688" y="2981699"/>
            <a:ext cx="7510326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Cambria Math" panose="02040503050406030204" pitchFamily="18" charset="0"/>
              </a:rPr>
              <a:t>1. Polynomial time</a:t>
            </a:r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Cambria Math" panose="02040503050406030204" pitchFamily="18" charset="0"/>
              </a:rPr>
              <a:t>： 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Cambria Math" panose="02040503050406030204" pitchFamily="18" charset="0"/>
              </a:rPr>
              <a:t>Poly(|&lt;a, b&gt;|)</a:t>
            </a:r>
          </a:p>
          <a:p>
            <a:endParaRPr lang="en-US" altLang="zh-CN" sz="3200" b="1" dirty="0">
              <a:solidFill>
                <a:srgbClr val="3C9A9A"/>
              </a:solidFill>
              <a:latin typeface="微软雅黑" panose="020B0503020204020204" pitchFamily="34" charset="-122"/>
              <a:ea typeface="Cambria Math" panose="02040503050406030204" pitchFamily="18" charset="0"/>
            </a:endParaRPr>
          </a:p>
          <a:p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Cambria Math" panose="02040503050406030204" pitchFamily="18" charset="0"/>
              </a:rPr>
              <a:t>2. All strings</a:t>
            </a:r>
          </a:p>
          <a:p>
            <a:endParaRPr lang="en-US" altLang="zh-CN" sz="3200" b="1" dirty="0">
              <a:solidFill>
                <a:srgbClr val="3C9A9A"/>
              </a:solidFill>
              <a:latin typeface="微软雅黑" panose="020B0503020204020204" pitchFamily="34" charset="-122"/>
              <a:ea typeface="Cambria Math" panose="02040503050406030204" pitchFamily="18" charset="0"/>
            </a:endParaRPr>
          </a:p>
          <a:p>
            <a:endParaRPr lang="en-US" altLang="zh-CN" sz="3200" b="1" dirty="0">
              <a:solidFill>
                <a:srgbClr val="3C9A9A"/>
              </a:solidFill>
              <a:latin typeface="微软雅黑" panose="020B0503020204020204" pitchFamily="34" charset="-122"/>
              <a:ea typeface="Cambria Math" panose="020405030504060302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E8F09E7-E8B8-B241-8CD4-8B11CA5A53D0}"/>
              </a:ext>
            </a:extLst>
          </p:cNvPr>
          <p:cNvSpPr/>
          <p:nvPr/>
        </p:nvSpPr>
        <p:spPr>
          <a:xfrm>
            <a:off x="788894" y="1118378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L1: </a:t>
            </a:r>
          </a:p>
          <a:p>
            <a:r>
              <a:rPr lang="en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{&lt;x, y&gt;| x and y are relatively prime}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96FB32D-03E7-2D45-B62B-034FB98F923D}"/>
              </a:ext>
            </a:extLst>
          </p:cNvPr>
          <p:cNvSpPr/>
          <p:nvPr/>
        </p:nvSpPr>
        <p:spPr>
          <a:xfrm>
            <a:off x="8248584" y="1441543"/>
            <a:ext cx="3569179" cy="464770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Aft>
                <a:spcPts val="0"/>
              </a:spcAft>
            </a:pPr>
            <a:r>
              <a:rPr lang="en-US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Program1:</a:t>
            </a:r>
          </a:p>
          <a:p>
            <a:pPr>
              <a:spcAft>
                <a:spcPts val="0"/>
              </a:spcAft>
            </a:pPr>
            <a:r>
              <a:rPr lang="en-US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Input &lt;a, b&gt;</a:t>
            </a:r>
          </a:p>
          <a:p>
            <a:pPr>
              <a:spcAft>
                <a:spcPts val="0"/>
              </a:spcAft>
            </a:pPr>
            <a:endParaRPr lang="en-US" altLang="zh-CN" sz="24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0"/>
              </a:spcAft>
            </a:pPr>
            <a:r>
              <a:rPr lang="en-US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g = </a:t>
            </a:r>
            <a:r>
              <a:rPr lang="en-US" altLang="zh-CN" sz="2400" b="1" dirty="0" err="1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gcd</a:t>
            </a:r>
            <a:r>
              <a:rPr lang="en-US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(a, b)</a:t>
            </a:r>
          </a:p>
          <a:p>
            <a:pPr>
              <a:spcAft>
                <a:spcPts val="0"/>
              </a:spcAft>
            </a:pPr>
            <a:endParaRPr lang="en-US" altLang="zh-CN" sz="24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0"/>
              </a:spcAft>
            </a:pPr>
            <a:r>
              <a:rPr lang="en-US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if g == 1: </a:t>
            </a:r>
          </a:p>
          <a:p>
            <a:pPr>
              <a:spcAft>
                <a:spcPts val="0"/>
              </a:spcAft>
            </a:pPr>
            <a:r>
              <a:rPr lang="en-US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return true</a:t>
            </a:r>
          </a:p>
          <a:p>
            <a:pPr>
              <a:spcAft>
                <a:spcPts val="0"/>
              </a:spcAft>
            </a:pPr>
            <a:r>
              <a:rPr lang="en-US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else:</a:t>
            </a:r>
          </a:p>
          <a:p>
            <a:pPr>
              <a:spcAft>
                <a:spcPts val="0"/>
              </a:spcAft>
            </a:pPr>
            <a:r>
              <a:rPr lang="en-US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return false</a:t>
            </a:r>
          </a:p>
        </p:txBody>
      </p:sp>
    </p:spTree>
    <p:extLst>
      <p:ext uri="{BB962C8B-B14F-4D97-AF65-F5344CB8AC3E}">
        <p14:creationId xmlns:p14="http://schemas.microsoft.com/office/powerpoint/2010/main" val="2558902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14019EA6-D61E-6A42-B29F-1EF61435B2AB}"/>
              </a:ext>
            </a:extLst>
          </p:cNvPr>
          <p:cNvSpPr/>
          <p:nvPr/>
        </p:nvSpPr>
        <p:spPr>
          <a:xfrm>
            <a:off x="2894642" y="141366"/>
            <a:ext cx="64027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 language and NP language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E8F09E7-E8B8-B241-8CD4-8B11CA5A53D0}"/>
              </a:ext>
            </a:extLst>
          </p:cNvPr>
          <p:cNvSpPr/>
          <p:nvPr/>
        </p:nvSpPr>
        <p:spPr>
          <a:xfrm>
            <a:off x="446322" y="1641684"/>
            <a:ext cx="60780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en-US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r>
              <a:rPr lang="en-US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&lt;G</a:t>
            </a:r>
            <a:r>
              <a:rPr lang="en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s, t&gt; | G is a directed graph</a:t>
            </a:r>
            <a:r>
              <a:rPr lang="zh-CN" altLang="en-US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with a Hamiltonian path from s to t}</a:t>
            </a:r>
          </a:p>
          <a:p>
            <a:r>
              <a:rPr lang="en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1B01359-9FEA-9048-8836-AD1F7F7F17D5}"/>
              </a:ext>
            </a:extLst>
          </p:cNvPr>
          <p:cNvSpPr/>
          <p:nvPr/>
        </p:nvSpPr>
        <p:spPr>
          <a:xfrm>
            <a:off x="7582121" y="1410852"/>
            <a:ext cx="29865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Hamiltonian path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614E0B1-FA62-8C40-B9E6-3B240ECB9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774" y="2369284"/>
            <a:ext cx="3217279" cy="307786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7A42071-76D3-4D4B-95D3-9359C6B4A364}"/>
              </a:ext>
            </a:extLst>
          </p:cNvPr>
          <p:cNvSpPr/>
          <p:nvPr/>
        </p:nvSpPr>
        <p:spPr>
          <a:xfrm>
            <a:off x="645459" y="2969547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b="1" dirty="0">
                <a:solidFill>
                  <a:srgbClr val="3C9A9A"/>
                </a:solidFill>
                <a:latin typeface="微软雅黑" panose="020B0503020204020204" pitchFamily="34" charset="-122"/>
                <a:ea typeface="Cambria Math" panose="02040503050406030204" pitchFamily="18" charset="0"/>
              </a:rPr>
              <a:t>Exist a Polynomial time</a:t>
            </a:r>
            <a:r>
              <a:rPr lang="zh-CN" altLang="en-US" sz="2800" b="1" dirty="0">
                <a:solidFill>
                  <a:srgbClr val="3C9A9A"/>
                </a:solidFill>
                <a:latin typeface="微软雅黑" panose="020B0503020204020204" pitchFamily="34" charset="-122"/>
                <a:ea typeface="Cambria Math" panose="02040503050406030204" pitchFamily="18" charset="0"/>
              </a:rPr>
              <a:t> </a:t>
            </a:r>
            <a:r>
              <a:rPr lang="en-US" altLang="zh-CN" sz="2800" b="1" dirty="0">
                <a:solidFill>
                  <a:srgbClr val="3C9A9A"/>
                </a:solidFill>
                <a:latin typeface="微软雅黑" panose="020B0503020204020204" pitchFamily="34" charset="-122"/>
                <a:ea typeface="Cambria Math" panose="02040503050406030204" pitchFamily="18" charset="0"/>
              </a:rPr>
              <a:t> program</a:t>
            </a:r>
            <a:r>
              <a:rPr lang="zh-CN" altLang="en-US" sz="2800" b="1" dirty="0">
                <a:solidFill>
                  <a:srgbClr val="3C9A9A"/>
                </a:solidFill>
                <a:latin typeface="微软雅黑" panose="020B0503020204020204" pitchFamily="34" charset="-122"/>
                <a:ea typeface="Cambria Math" panose="02040503050406030204" pitchFamily="18" charset="0"/>
              </a:rPr>
              <a:t> </a:t>
            </a:r>
            <a:r>
              <a:rPr lang="en-US" altLang="zh-CN" sz="2800" b="1" dirty="0">
                <a:solidFill>
                  <a:srgbClr val="3C9A9A"/>
                </a:solidFill>
                <a:latin typeface="微软雅黑" panose="020B0503020204020204" pitchFamily="34" charset="-122"/>
                <a:ea typeface="Cambria Math" panose="02040503050406030204" pitchFamily="18" charset="0"/>
              </a:rPr>
              <a:t>that can check whether or not all strings like &lt;G, s, t&gt; are in the L3</a:t>
            </a:r>
            <a:r>
              <a:rPr lang="zh-CN" altLang="en-US" sz="2800" b="1" dirty="0">
                <a:solidFill>
                  <a:srgbClr val="3C9A9A"/>
                </a:solidFill>
                <a:latin typeface="微软雅黑" panose="020B0503020204020204" pitchFamily="34" charset="-122"/>
                <a:ea typeface="Cambria Math" panose="02040503050406030204" pitchFamily="18" charset="0"/>
              </a:rPr>
              <a:t> </a:t>
            </a:r>
            <a:r>
              <a:rPr lang="en-US" altLang="zh-CN" sz="2800" b="1" dirty="0">
                <a:solidFill>
                  <a:srgbClr val="3C9A9A"/>
                </a:solidFill>
                <a:latin typeface="微软雅黑" panose="020B0503020204020204" pitchFamily="34" charset="-122"/>
                <a:ea typeface="Cambria Math" panose="02040503050406030204" pitchFamily="18" charset="0"/>
              </a:rPr>
              <a:t>with an auxiliary input w like a </a:t>
            </a:r>
            <a:r>
              <a:rPr lang="en" altLang="zh-CN" sz="28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Hamiltonian path</a:t>
            </a:r>
            <a:r>
              <a:rPr lang="en-US" altLang="zh-CN" sz="2800" b="1" dirty="0">
                <a:solidFill>
                  <a:srgbClr val="3C9A9A"/>
                </a:solidFill>
                <a:latin typeface="微软雅黑" panose="020B0503020204020204" pitchFamily="34" charset="-122"/>
                <a:ea typeface="Cambria Math" panose="02040503050406030204" pitchFamily="18" charset="0"/>
              </a:rPr>
              <a:t>.</a:t>
            </a:r>
            <a:endParaRPr lang="en" altLang="zh-CN" sz="28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9CCCD9E-EB72-914F-94DE-E4A642BB5C6C}"/>
                  </a:ext>
                </a:extLst>
              </p:cNvPr>
              <p:cNvSpPr/>
              <p:nvPr/>
            </p:nvSpPr>
            <p:spPr>
              <a:xfrm>
                <a:off x="446322" y="5754451"/>
                <a:ext cx="34676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" altLang="zh-CN" sz="2800" b="1" dirty="0">
                    <a:solidFill>
                      <a:srgbClr val="3C9A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L3 </a:t>
                </a:r>
                <a14:m>
                  <m:oMath xmlns:m="http://schemas.openxmlformats.org/officeDocument/2006/math">
                    <m:r>
                      <a:rPr lang="zh-CN" altLang="en-US" sz="2800" b="1">
                        <a:solidFill>
                          <a:srgbClr val="3C9A9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∈</m:t>
                    </m:r>
                  </m:oMath>
                </a14:m>
                <a:r>
                  <a:rPr lang="zh-CN" altLang="en-US" sz="2800" b="1" dirty="0">
                    <a:solidFill>
                      <a:srgbClr val="3C9A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800" b="1" dirty="0">
                    <a:solidFill>
                      <a:srgbClr val="3C9A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 P</a:t>
                </a:r>
                <a:r>
                  <a:rPr lang="zh-CN" altLang="en-US" sz="2800" b="1" dirty="0">
                    <a:solidFill>
                      <a:srgbClr val="3C9A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800" b="1" dirty="0">
                    <a:solidFill>
                      <a:srgbClr val="3C9A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language</a:t>
                </a:r>
                <a:endParaRPr lang="en" altLang="zh-CN" sz="2800" b="1" dirty="0">
                  <a:solidFill>
                    <a:srgbClr val="3C9A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9CCCD9E-EB72-914F-94DE-E4A642BB5C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22" y="5754451"/>
                <a:ext cx="3467616" cy="523220"/>
              </a:xfrm>
              <a:prstGeom prst="rect">
                <a:avLst/>
              </a:prstGeom>
              <a:blipFill>
                <a:blip r:embed="rId4"/>
                <a:stretch>
                  <a:fillRect l="-3650" t="-11905" r="-2555" b="-309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8409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14019EA6-D61E-6A42-B29F-1EF61435B2AB}"/>
              </a:ext>
            </a:extLst>
          </p:cNvPr>
          <p:cNvSpPr/>
          <p:nvPr/>
        </p:nvSpPr>
        <p:spPr>
          <a:xfrm>
            <a:off x="2894642" y="141366"/>
            <a:ext cx="64027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 language and NP language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E8F09E7-E8B8-B241-8CD4-8B11CA5A53D0}"/>
              </a:ext>
            </a:extLst>
          </p:cNvPr>
          <p:cNvSpPr/>
          <p:nvPr/>
        </p:nvSpPr>
        <p:spPr>
          <a:xfrm>
            <a:off x="446322" y="1641684"/>
            <a:ext cx="60780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en-US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r>
              <a:rPr lang="en-US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&lt;G</a:t>
            </a:r>
            <a:r>
              <a:rPr lang="en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s, t&gt; | G is a directed graph</a:t>
            </a:r>
            <a:r>
              <a:rPr lang="zh-CN" altLang="en-US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with a Hamiltonian path from s to t}</a:t>
            </a:r>
          </a:p>
          <a:p>
            <a:r>
              <a:rPr lang="en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1B01359-9FEA-9048-8836-AD1F7F7F17D5}"/>
              </a:ext>
            </a:extLst>
          </p:cNvPr>
          <p:cNvSpPr/>
          <p:nvPr/>
        </p:nvSpPr>
        <p:spPr>
          <a:xfrm>
            <a:off x="7582121" y="1410852"/>
            <a:ext cx="29865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Hamiltonian path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614E0B1-FA62-8C40-B9E6-3B240ECB9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774" y="2369284"/>
            <a:ext cx="3217279" cy="307786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8C88C28-9B75-3F4C-90B2-2485E5F6B821}"/>
              </a:ext>
            </a:extLst>
          </p:cNvPr>
          <p:cNvSpPr/>
          <p:nvPr/>
        </p:nvSpPr>
        <p:spPr>
          <a:xfrm>
            <a:off x="446322" y="2842013"/>
            <a:ext cx="676130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en-US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en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Statement:       x := &lt;G, s, t&gt;</a:t>
            </a:r>
          </a:p>
          <a:p>
            <a:r>
              <a:rPr lang="en-US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Cambria Math" panose="02040503050406030204" pitchFamily="18" charset="0"/>
              </a:rPr>
              <a:t>auxiliary input:  w := </a:t>
            </a:r>
            <a:r>
              <a:rPr lang="en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path</a:t>
            </a:r>
          </a:p>
          <a:p>
            <a:r>
              <a:rPr lang="en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Relation: </a:t>
            </a:r>
          </a:p>
          <a:p>
            <a:r>
              <a:rPr lang="en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R(x, w) := w is a directed path that goes through each node exactly once.</a:t>
            </a:r>
          </a:p>
          <a:p>
            <a:r>
              <a:rPr lang="en" altLang="zh-CN" sz="2400" b="1" dirty="0">
                <a:solidFill>
                  <a:srgbClr val="3C9A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(Hamiltonian path)</a:t>
            </a:r>
          </a:p>
          <a:p>
            <a:endParaRPr lang="en" altLang="zh-CN" sz="24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" altLang="zh-CN" sz="2400" b="1" dirty="0">
              <a:solidFill>
                <a:srgbClr val="3C9A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9986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3065</TotalTime>
  <Words>1378</Words>
  <Application>Microsoft Macintosh PowerPoint</Application>
  <PresentationFormat>宽屏</PresentationFormat>
  <Paragraphs>289</Paragraphs>
  <Slides>27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3" baseType="lpstr">
      <vt:lpstr>等线</vt:lpstr>
      <vt:lpstr>等线 Light</vt:lpstr>
      <vt:lpstr>微软雅黑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W.M LEE</dc:creator>
  <cp:lastModifiedBy>Microsoft Office User</cp:lastModifiedBy>
  <cp:revision>136</cp:revision>
  <dcterms:created xsi:type="dcterms:W3CDTF">2020-06-20T14:14:21Z</dcterms:created>
  <dcterms:modified xsi:type="dcterms:W3CDTF">2021-07-07T13:08:28Z</dcterms:modified>
</cp:coreProperties>
</file>